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Amatic SC"/>
      <p:regular r:id="rId25"/>
      <p:bold r:id="rId26"/>
    </p:embeddedFont>
    <p:embeddedFont>
      <p:font typeface="Fira Sans Condensed"/>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maticSC-bold.fntdata"/><Relationship Id="rId25" Type="http://schemas.openxmlformats.org/officeDocument/2006/relationships/font" Target="fonts/AmaticSC-regular.fntdata"/><Relationship Id="rId28" Type="http://schemas.openxmlformats.org/officeDocument/2006/relationships/font" Target="fonts/FiraSansCondensed-bold.fntdata"/><Relationship Id="rId27" Type="http://schemas.openxmlformats.org/officeDocument/2006/relationships/font" Target="fonts/FiraSans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Condense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FiraSans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b83442d853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b83442d853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60f20e3a0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60f20e3a0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60f20e3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60f20e3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83442d85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83442d85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83442d853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83442d853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0f20e3a0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60f20e3a0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60f20e3a0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60f20e3a0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60f20e3a0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60f20e3a0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83442d853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83442d853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83442d85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83442d85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83442d85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83442d85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83442d85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83442d85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Angeles &amp; rashini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60f20e3a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60f20e3a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83442d853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83442d853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83442d853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83442d853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83442d853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83442d853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Leila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83442d853_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83442d853_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83442d853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83442d853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earthobservatory.nasa.gov/global-maps/AMSRE_SSTAn_M" TargetMode="External"/><Relationship Id="rId4" Type="http://schemas.openxmlformats.org/officeDocument/2006/relationships/hyperlink" Target="https://earthobservatory.nasa.gov/images/6441/bleaching-on-the-great-barrier-reef" TargetMode="External"/><Relationship Id="rId5" Type="http://schemas.openxmlformats.org/officeDocument/2006/relationships/hyperlink" Target="https://www.climate.gov/news-features/understanding-climate/climate-change-global-sea-level" TargetMode="External"/><Relationship Id="rId6" Type="http://schemas.openxmlformats.org/officeDocument/2006/relationships/hyperlink" Target="https://oceanservice.noaa.gov/facts/sealevelclimate.html" TargetMode="External"/><Relationship Id="rId7" Type="http://schemas.openxmlformats.org/officeDocument/2006/relationships/hyperlink" Target="https://www.noaa.gov/education/resource-collections/marine-life/coral-reef-ecosystems#:~:text=Coral%20reefs%20protect%20coastlines%20from,food%2C%20income%2C%20and%20protec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png"/><Relationship Id="rId5" Type="http://schemas.openxmlformats.org/officeDocument/2006/relationships/image" Target="../media/image19.jpg"/><Relationship Id="rId6" Type="http://schemas.openxmlformats.org/officeDocument/2006/relationships/image" Target="../media/image12.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180625"/>
            <a:ext cx="8520600" cy="106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300">
                <a:latin typeface="Amatic SC"/>
                <a:ea typeface="Amatic SC"/>
                <a:cs typeface="Amatic SC"/>
                <a:sym typeface="Amatic SC"/>
              </a:rPr>
              <a:t>Sea Temperature Anomalies</a:t>
            </a:r>
            <a:endParaRPr b="1" sz="6300">
              <a:latin typeface="Amatic SC"/>
              <a:ea typeface="Amatic SC"/>
              <a:cs typeface="Amatic SC"/>
              <a:sym typeface="Amatic SC"/>
            </a:endParaRPr>
          </a:p>
        </p:txBody>
      </p:sp>
      <p:sp>
        <p:nvSpPr>
          <p:cNvPr id="55" name="Google Shape;55;p13"/>
          <p:cNvSpPr txBox="1"/>
          <p:nvPr>
            <p:ph type="ctrTitle"/>
          </p:nvPr>
        </p:nvSpPr>
        <p:spPr>
          <a:xfrm>
            <a:off x="3308550" y="4270825"/>
            <a:ext cx="2526900" cy="62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800">
                <a:solidFill>
                  <a:schemeClr val="lt1"/>
                </a:solidFill>
                <a:latin typeface="Amatic SC"/>
                <a:ea typeface="Amatic SC"/>
                <a:cs typeface="Amatic SC"/>
                <a:sym typeface="Amatic SC"/>
              </a:rPr>
              <a:t>Group 5</a:t>
            </a:r>
            <a:endParaRPr b="1" sz="3800">
              <a:solidFill>
                <a:schemeClr val="lt1"/>
              </a:solidFill>
              <a:latin typeface="Amatic SC"/>
              <a:ea typeface="Amatic SC"/>
              <a:cs typeface="Amatic SC"/>
              <a:sym typeface="Amatic S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par>
                                <p:cTn fill="hold" nodeType="withEffect" presetClass="entr" presetID="2" presetSubtype="4">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1000"/>
                                        <p:tgtEl>
                                          <p:spTgt spid="54"/>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54"/>
                                        </p:tgtEl>
                                        <p:attrNameLst>
                                          <p:attrName>r</p:attrName>
                                        </p:attrNameLst>
                                      </p:cBhvr>
                                    </p:animRot>
                                  </p:childTnLst>
                                </p:cTn>
                              </p:par>
                              <p:par>
                                <p:cTn fill="hold" nodeType="withEffect" presetClass="entr" presetID="2" presetSubtype="1">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ppt_y</p:attrName>
                                        </p:attrNameLst>
                                      </p:cBhvr>
                                      <p:tavLst>
                                        <p:tav fmla="" tm="0">
                                          <p:val>
                                            <p:strVal val="#ppt_y-1"/>
                                          </p:val>
                                        </p:tav>
                                        <p:tav fmla="" tm="100000">
                                          <p:val>
                                            <p:strVal val="#ppt_y"/>
                                          </p:val>
                                        </p:tav>
                                      </p:tavLst>
                                    </p:anim>
                                  </p:childTnLst>
                                </p:cTn>
                              </p:par>
                              <p:par>
                                <p:cTn fill="hold" nodeType="withEffect" presetClass="emph" presetID="8" presetSubtype="0">
                                  <p:stCondLst>
                                    <p:cond delay="0"/>
                                  </p:stCondLst>
                                  <p:childTnLst>
                                    <p:animRot by="-21600000">
                                      <p:cBhvr>
                                        <p:cTn dur="1000" fill="hold"/>
                                        <p:tgtEl>
                                          <p:spTgt spid="55"/>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555600"/>
            <a:ext cx="3209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Map 2: September 2011</a:t>
            </a:r>
            <a:endParaRPr sz="2500">
              <a:latin typeface="Fira Sans Condensed"/>
              <a:ea typeface="Fira Sans Condensed"/>
              <a:cs typeface="Fira Sans Condensed"/>
              <a:sym typeface="Fira Sans Condensed"/>
            </a:endParaRPr>
          </a:p>
        </p:txBody>
      </p:sp>
      <p:sp>
        <p:nvSpPr>
          <p:cNvPr id="132" name="Google Shape;132;p22"/>
          <p:cNvSpPr txBox="1"/>
          <p:nvPr>
            <p:ph idx="1" type="body"/>
          </p:nvPr>
        </p:nvSpPr>
        <p:spPr>
          <a:xfrm>
            <a:off x="311700" y="1389600"/>
            <a:ext cx="3209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More blue: Closer to -5</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More red: Closer to 5</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And in this visualization, you can see that majority of the ocean is red, showing that is has gotten warmer over time. But, there is a little more blue west of South America.</a:t>
            </a:r>
            <a:endParaRPr sz="1800">
              <a:solidFill>
                <a:schemeClr val="dk1"/>
              </a:solidFill>
              <a:latin typeface="Fira Sans Condensed"/>
              <a:ea typeface="Fira Sans Condensed"/>
              <a:cs typeface="Fira Sans Condensed"/>
              <a:sym typeface="Fira Sans Condensed"/>
            </a:endParaRPr>
          </a:p>
        </p:txBody>
      </p:sp>
      <p:pic>
        <p:nvPicPr>
          <p:cNvPr id="133" name="Google Shape;133;p22"/>
          <p:cNvPicPr preferRelativeResize="0"/>
          <p:nvPr/>
        </p:nvPicPr>
        <p:blipFill>
          <a:blip r:embed="rId3">
            <a:alphaModFix/>
          </a:blip>
          <a:stretch>
            <a:fillRect/>
          </a:stretch>
        </p:blipFill>
        <p:spPr>
          <a:xfrm>
            <a:off x="3817525" y="1311300"/>
            <a:ext cx="5061925" cy="279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ppt_w</p:attrName>
                                        </p:attrNameLst>
                                      </p:cBhvr>
                                      <p:tavLst>
                                        <p:tav fmla="" tm="0">
                                          <p:val>
                                            <p:strVal val="0"/>
                                          </p:val>
                                        </p:tav>
                                        <p:tav fmla="" tm="100000">
                                          <p:val>
                                            <p:strVal val="#ppt_w"/>
                                          </p:val>
                                        </p:tav>
                                      </p:tavLst>
                                    </p:anim>
                                    <p:anim calcmode="lin" valueType="num">
                                      <p:cBhvr additive="base">
                                        <p:cTn dur="1000"/>
                                        <p:tgtEl>
                                          <p:spTgt spid="131"/>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31"/>
                                        </p:tgtEl>
                                        <p:attrNameLst>
                                          <p:attrName>r</p:attrName>
                                        </p:attrNameLst>
                                      </p:cBhvr>
                                    </p:animRo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 calcmode="lin" valueType="num">
                                      <p:cBhvr additive="base">
                                        <p:cTn dur="500"/>
                                        <p:tgtEl>
                                          <p:spTgt spid="13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132">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 calcmode="lin" valueType="num">
                                      <p:cBhvr additive="base">
                                        <p:cTn dur="500"/>
                                        <p:tgtEl>
                                          <p:spTgt spid="13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132">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 calcmode="lin" valueType="num">
                                      <p:cBhvr additive="base">
                                        <p:cTn dur="500"/>
                                        <p:tgtEl>
                                          <p:spTgt spid="13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132">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ppt_w</p:attrName>
                                        </p:attrNameLst>
                                      </p:cBhvr>
                                      <p:tavLst>
                                        <p:tav fmla="" tm="0">
                                          <p:val>
                                            <p:strVal val="0"/>
                                          </p:val>
                                        </p:tav>
                                        <p:tav fmla="" tm="100000">
                                          <p:val>
                                            <p:strVal val="#ppt_w"/>
                                          </p:val>
                                        </p:tav>
                                      </p:tavLst>
                                    </p:anim>
                                    <p:anim calcmode="lin" valueType="num">
                                      <p:cBhvr additive="base">
                                        <p:cTn dur="1000"/>
                                        <p:tgtEl>
                                          <p:spTgt spid="133"/>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3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4738225" y="1494300"/>
            <a:ext cx="4238450" cy="2338875"/>
          </a:xfrm>
          <a:prstGeom prst="rect">
            <a:avLst/>
          </a:prstGeom>
          <a:noFill/>
          <a:ln>
            <a:noFill/>
          </a:ln>
        </p:spPr>
      </p:pic>
      <p:pic>
        <p:nvPicPr>
          <p:cNvPr id="139" name="Google Shape;139;p23"/>
          <p:cNvPicPr preferRelativeResize="0"/>
          <p:nvPr/>
        </p:nvPicPr>
        <p:blipFill>
          <a:blip r:embed="rId4">
            <a:alphaModFix/>
          </a:blip>
          <a:stretch>
            <a:fillRect/>
          </a:stretch>
        </p:blipFill>
        <p:spPr>
          <a:xfrm>
            <a:off x="-139350" y="1438500"/>
            <a:ext cx="4290950" cy="2394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325225"/>
            <a:ext cx="307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Scientific Conclusions</a:t>
            </a:r>
            <a:endParaRPr>
              <a:latin typeface="Fira Sans Condensed"/>
              <a:ea typeface="Fira Sans Condensed"/>
              <a:cs typeface="Fira Sans Condensed"/>
              <a:sym typeface="Fira Sans Condensed"/>
            </a:endParaRPr>
          </a:p>
        </p:txBody>
      </p:sp>
      <p:sp>
        <p:nvSpPr>
          <p:cNvPr id="145" name="Google Shape;145;p24"/>
          <p:cNvSpPr txBox="1"/>
          <p:nvPr>
            <p:ph idx="1" type="body"/>
          </p:nvPr>
        </p:nvSpPr>
        <p:spPr>
          <a:xfrm>
            <a:off x="214500" y="1086850"/>
            <a:ext cx="8520600" cy="3913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Font typeface="Fira Sans Condensed"/>
              <a:buChar char="➔"/>
            </a:pPr>
            <a:r>
              <a:rPr lang="en">
                <a:solidFill>
                  <a:schemeClr val="dk1"/>
                </a:solidFill>
                <a:latin typeface="Fira Sans Condensed"/>
                <a:ea typeface="Fira Sans Condensed"/>
                <a:cs typeface="Fira Sans Condensed"/>
                <a:sym typeface="Fira Sans Condensed"/>
              </a:rPr>
              <a:t>From our first two grids, we can observe that, when it came to the sea temperature anomalies, there is a large increase in temperature, </a:t>
            </a:r>
            <a:r>
              <a:rPr lang="en">
                <a:solidFill>
                  <a:schemeClr val="dk1"/>
                </a:solidFill>
                <a:latin typeface="Fira Sans Condensed"/>
                <a:ea typeface="Fira Sans Condensed"/>
                <a:cs typeface="Fira Sans Condensed"/>
                <a:sym typeface="Fira Sans Condensed"/>
              </a:rPr>
              <a:t>especially</a:t>
            </a:r>
            <a:r>
              <a:rPr lang="en">
                <a:solidFill>
                  <a:schemeClr val="dk1"/>
                </a:solidFill>
                <a:latin typeface="Fira Sans Condensed"/>
                <a:ea typeface="Fira Sans Condensed"/>
                <a:cs typeface="Fira Sans Condensed"/>
                <a:sym typeface="Fira Sans Condensed"/>
              </a:rPr>
              <a:t> </a:t>
            </a:r>
            <a:r>
              <a:rPr lang="en">
                <a:solidFill>
                  <a:schemeClr val="dk1"/>
                </a:solidFill>
                <a:latin typeface="Fira Sans Condensed"/>
                <a:ea typeface="Fira Sans Condensed"/>
                <a:cs typeface="Fira Sans Condensed"/>
                <a:sym typeface="Fira Sans Condensed"/>
              </a:rPr>
              <a:t>towards</a:t>
            </a:r>
            <a:r>
              <a:rPr lang="en">
                <a:solidFill>
                  <a:schemeClr val="dk1"/>
                </a:solidFill>
                <a:latin typeface="Fira Sans Condensed"/>
                <a:ea typeface="Fira Sans Condensed"/>
                <a:cs typeface="Fira Sans Condensed"/>
                <a:sym typeface="Fira Sans Condensed"/>
              </a:rPr>
              <a:t> the northern and southern poles, and a slightly decrease in small sections of the map. </a:t>
            </a:r>
            <a:endParaRPr>
              <a:solidFill>
                <a:schemeClr val="dk1"/>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334327" lvl="0" marL="457200" rtl="0" algn="l">
              <a:spcBef>
                <a:spcPts val="0"/>
              </a:spcBef>
              <a:spcAft>
                <a:spcPts val="0"/>
              </a:spcAft>
              <a:buClr>
                <a:schemeClr val="dk1"/>
              </a:buClr>
              <a:buSzPct val="100000"/>
              <a:buFont typeface="Fira Sans Condensed"/>
              <a:buChar char="➔"/>
            </a:pPr>
            <a:r>
              <a:rPr lang="en">
                <a:solidFill>
                  <a:schemeClr val="dk1"/>
                </a:solidFill>
                <a:latin typeface="Fira Sans Condensed"/>
                <a:ea typeface="Fira Sans Condensed"/>
                <a:cs typeface="Fira Sans Condensed"/>
                <a:sym typeface="Fira Sans Condensed"/>
              </a:rPr>
              <a:t>This is </a:t>
            </a:r>
            <a:r>
              <a:rPr lang="en">
                <a:solidFill>
                  <a:schemeClr val="dk1"/>
                </a:solidFill>
                <a:latin typeface="Fira Sans Condensed"/>
                <a:ea typeface="Fira Sans Condensed"/>
                <a:cs typeface="Fira Sans Condensed"/>
                <a:sym typeface="Fira Sans Condensed"/>
              </a:rPr>
              <a:t>extremely</a:t>
            </a:r>
            <a:r>
              <a:rPr lang="en">
                <a:solidFill>
                  <a:schemeClr val="dk1"/>
                </a:solidFill>
                <a:latin typeface="Fira Sans Condensed"/>
                <a:ea typeface="Fira Sans Condensed"/>
                <a:cs typeface="Fira Sans Condensed"/>
                <a:sym typeface="Fira Sans Condensed"/>
              </a:rPr>
              <a:t> </a:t>
            </a:r>
            <a:r>
              <a:rPr lang="en">
                <a:solidFill>
                  <a:schemeClr val="dk1"/>
                </a:solidFill>
                <a:latin typeface="Fira Sans Condensed"/>
                <a:ea typeface="Fira Sans Condensed"/>
                <a:cs typeface="Fira Sans Condensed"/>
                <a:sym typeface="Fira Sans Condensed"/>
              </a:rPr>
              <a:t>important</a:t>
            </a:r>
            <a:r>
              <a:rPr lang="en">
                <a:solidFill>
                  <a:schemeClr val="dk1"/>
                </a:solidFill>
                <a:latin typeface="Fira Sans Condensed"/>
                <a:ea typeface="Fira Sans Condensed"/>
                <a:cs typeface="Fira Sans Condensed"/>
                <a:sym typeface="Fira Sans Condensed"/>
              </a:rPr>
              <a:t> as the warming of sea water can lead to things like the bleaching and eventual die-off of things like coral reefs. </a:t>
            </a:r>
            <a:endParaRPr>
              <a:solidFill>
                <a:schemeClr val="dk1"/>
              </a:solidFill>
              <a:latin typeface="Fira Sans Condensed"/>
              <a:ea typeface="Fira Sans Condensed"/>
              <a:cs typeface="Fira Sans Condensed"/>
              <a:sym typeface="Fira Sans Condensed"/>
            </a:endParaRPr>
          </a:p>
          <a:p>
            <a:pPr indent="-334327" lvl="1" marL="914400" rtl="0" algn="l">
              <a:spcBef>
                <a:spcPts val="0"/>
              </a:spcBef>
              <a:spcAft>
                <a:spcPts val="0"/>
              </a:spcAft>
              <a:buClr>
                <a:schemeClr val="dk1"/>
              </a:buClr>
              <a:buSzPct val="100000"/>
              <a:buFont typeface="Fira Sans Condensed"/>
              <a:buChar char="◆"/>
            </a:pPr>
            <a:r>
              <a:rPr lang="en" sz="1800">
                <a:solidFill>
                  <a:schemeClr val="dk1"/>
                </a:solidFill>
                <a:latin typeface="Fira Sans Condensed"/>
                <a:ea typeface="Fira Sans Condensed"/>
                <a:cs typeface="Fira Sans Condensed"/>
                <a:sym typeface="Fira Sans Condensed"/>
              </a:rPr>
              <a:t>This would be </a:t>
            </a:r>
            <a:r>
              <a:rPr lang="en" sz="1800">
                <a:solidFill>
                  <a:schemeClr val="dk1"/>
                </a:solidFill>
                <a:latin typeface="Fira Sans Condensed"/>
                <a:ea typeface="Fira Sans Condensed"/>
                <a:cs typeface="Fira Sans Condensed"/>
                <a:sym typeface="Fira Sans Condensed"/>
              </a:rPr>
              <a:t>extremely</a:t>
            </a:r>
            <a:r>
              <a:rPr lang="en" sz="1800">
                <a:solidFill>
                  <a:schemeClr val="dk1"/>
                </a:solidFill>
                <a:latin typeface="Fira Sans Condensed"/>
                <a:ea typeface="Fira Sans Condensed"/>
                <a:cs typeface="Fira Sans Condensed"/>
                <a:sym typeface="Fira Sans Condensed"/>
              </a:rPr>
              <a:t> harmful, not only </a:t>
            </a:r>
            <a:endParaRPr sz="1800">
              <a:solidFill>
                <a:schemeClr val="dk1"/>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lang="en" sz="1800">
                <a:solidFill>
                  <a:schemeClr val="dk1"/>
                </a:solidFill>
                <a:latin typeface="Fira Sans Condensed"/>
                <a:ea typeface="Fira Sans Condensed"/>
                <a:cs typeface="Fira Sans Condensed"/>
                <a:sym typeface="Fira Sans Condensed"/>
              </a:rPr>
              <a:t>to the land, but to the organisms that depend </a:t>
            </a:r>
            <a:endParaRPr sz="1800">
              <a:solidFill>
                <a:schemeClr val="dk1"/>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lang="en" sz="1800">
                <a:solidFill>
                  <a:schemeClr val="dk1"/>
                </a:solidFill>
                <a:latin typeface="Fira Sans Condensed"/>
                <a:ea typeface="Fira Sans Condensed"/>
                <a:cs typeface="Fira Sans Condensed"/>
                <a:sym typeface="Fira Sans Condensed"/>
              </a:rPr>
              <a:t>on them for food, and the people which depend </a:t>
            </a:r>
            <a:endParaRPr sz="1800">
              <a:solidFill>
                <a:schemeClr val="dk1"/>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lang="en" sz="1800">
                <a:solidFill>
                  <a:schemeClr val="dk1"/>
                </a:solidFill>
                <a:latin typeface="Fira Sans Condensed"/>
                <a:ea typeface="Fira Sans Condensed"/>
                <a:cs typeface="Fira Sans Condensed"/>
                <a:sym typeface="Fira Sans Condensed"/>
              </a:rPr>
              <a:t>on them for income, medicine, and protection. </a:t>
            </a:r>
            <a:endParaRPr sz="1800">
              <a:solidFill>
                <a:schemeClr val="dk1"/>
              </a:solidFill>
              <a:latin typeface="Fira Sans Condensed"/>
              <a:ea typeface="Fira Sans Condensed"/>
              <a:cs typeface="Fira Sans Condensed"/>
              <a:sym typeface="Fira Sans Condensed"/>
            </a:endParaRPr>
          </a:p>
          <a:p>
            <a:pPr indent="0" lvl="0" marL="914400" rtl="0" algn="l">
              <a:spcBef>
                <a:spcPts val="0"/>
              </a:spcBef>
              <a:spcAft>
                <a:spcPts val="0"/>
              </a:spcAft>
              <a:buNone/>
            </a:pPr>
            <a:r>
              <a:rPr lang="en">
                <a:solidFill>
                  <a:schemeClr val="dk1"/>
                </a:solidFill>
                <a:latin typeface="Fira Sans Condensed"/>
                <a:ea typeface="Fira Sans Condensed"/>
                <a:cs typeface="Fira Sans Condensed"/>
                <a:sym typeface="Fira Sans Condensed"/>
              </a:rPr>
              <a:t>	This is also only one of the many </a:t>
            </a:r>
            <a:r>
              <a:rPr lang="en">
                <a:solidFill>
                  <a:schemeClr val="dk1"/>
                </a:solidFill>
                <a:latin typeface="Fira Sans Condensed"/>
                <a:ea typeface="Fira Sans Condensed"/>
                <a:cs typeface="Fira Sans Condensed"/>
                <a:sym typeface="Fira Sans Condensed"/>
              </a:rPr>
              <a:t>consequences </a:t>
            </a:r>
            <a:endParaRPr>
              <a:solidFill>
                <a:schemeClr val="dk1"/>
              </a:solidFill>
              <a:latin typeface="Fira Sans Condensed"/>
              <a:ea typeface="Fira Sans Condensed"/>
              <a:cs typeface="Fira Sans Condensed"/>
              <a:sym typeface="Fira Sans Condensed"/>
            </a:endParaRPr>
          </a:p>
          <a:p>
            <a:pPr indent="457200" lvl="0" marL="914400" rtl="0" algn="l">
              <a:spcBef>
                <a:spcPts val="0"/>
              </a:spcBef>
              <a:spcAft>
                <a:spcPts val="0"/>
              </a:spcAft>
              <a:buNone/>
            </a:pPr>
            <a:r>
              <a:rPr lang="en">
                <a:solidFill>
                  <a:schemeClr val="dk1"/>
                </a:solidFill>
                <a:latin typeface="Fira Sans Condensed"/>
                <a:ea typeface="Fira Sans Condensed"/>
                <a:cs typeface="Fira Sans Condensed"/>
                <a:sym typeface="Fira Sans Condensed"/>
              </a:rPr>
              <a:t>that come with these anomalies. </a:t>
            </a:r>
            <a:endParaRPr>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800">
              <a:latin typeface="Fira Sans Condensed"/>
              <a:ea typeface="Fira Sans Condensed"/>
              <a:cs typeface="Fira Sans Condensed"/>
              <a:sym typeface="Fira Sans Condensed"/>
            </a:endParaRPr>
          </a:p>
          <a:p>
            <a:pPr indent="0" lvl="0" marL="457200" rtl="0" algn="l">
              <a:spcBef>
                <a:spcPts val="1200"/>
              </a:spcBef>
              <a:spcAft>
                <a:spcPts val="1200"/>
              </a:spcAft>
              <a:buNone/>
            </a:pPr>
            <a:r>
              <a:t/>
            </a:r>
            <a:endParaRPr>
              <a:solidFill>
                <a:schemeClr val="dk1"/>
              </a:solidFill>
              <a:latin typeface="Fira Sans Condensed"/>
              <a:ea typeface="Fira Sans Condensed"/>
              <a:cs typeface="Fira Sans Condensed"/>
              <a:sym typeface="Fira Sans Condensed"/>
            </a:endParaRPr>
          </a:p>
        </p:txBody>
      </p:sp>
      <p:pic>
        <p:nvPicPr>
          <p:cNvPr id="146" name="Google Shape;146;p24"/>
          <p:cNvPicPr preferRelativeResize="0"/>
          <p:nvPr/>
        </p:nvPicPr>
        <p:blipFill>
          <a:blip r:embed="rId3">
            <a:alphaModFix/>
          </a:blip>
          <a:stretch>
            <a:fillRect/>
          </a:stretch>
        </p:blipFill>
        <p:spPr>
          <a:xfrm>
            <a:off x="5966825" y="2900200"/>
            <a:ext cx="2538301" cy="1686823"/>
          </a:xfrm>
          <a:prstGeom prst="rect">
            <a:avLst/>
          </a:prstGeom>
          <a:noFill/>
          <a:ln>
            <a:noFill/>
          </a:ln>
        </p:spPr>
      </p:pic>
      <p:sp>
        <p:nvSpPr>
          <p:cNvPr id="147" name="Google Shape;147;p24"/>
          <p:cNvSpPr txBox="1"/>
          <p:nvPr>
            <p:ph type="title"/>
          </p:nvPr>
        </p:nvSpPr>
        <p:spPr>
          <a:xfrm>
            <a:off x="311700" y="325225"/>
            <a:ext cx="307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Scientific Conclusions</a:t>
            </a:r>
            <a:endParaRPr>
              <a:latin typeface="Fira Sans Condensed"/>
              <a:ea typeface="Fira Sans Condensed"/>
              <a:cs typeface="Fira Sans Condensed"/>
              <a:sym typeface="Fira Sans Condensed"/>
            </a:endParaRPr>
          </a:p>
        </p:txBody>
      </p:sp>
      <p:sp>
        <p:nvSpPr>
          <p:cNvPr id="148" name="Google Shape;148;p24"/>
          <p:cNvSpPr txBox="1"/>
          <p:nvPr>
            <p:ph type="title"/>
          </p:nvPr>
        </p:nvSpPr>
        <p:spPr>
          <a:xfrm>
            <a:off x="311700" y="325225"/>
            <a:ext cx="307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Scientific Conclusions</a:t>
            </a:r>
            <a:endParaRPr>
              <a:latin typeface="Fira Sans Condensed"/>
              <a:ea typeface="Fira Sans Condensed"/>
              <a:cs typeface="Fira Sans Condensed"/>
              <a:sym typeface="Fira Sans Condensed"/>
            </a:endParaRPr>
          </a:p>
        </p:txBody>
      </p:sp>
      <p:sp>
        <p:nvSpPr>
          <p:cNvPr id="149" name="Google Shape;149;p24"/>
          <p:cNvSpPr txBox="1"/>
          <p:nvPr>
            <p:ph type="title"/>
          </p:nvPr>
        </p:nvSpPr>
        <p:spPr>
          <a:xfrm>
            <a:off x="311700" y="325225"/>
            <a:ext cx="307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Scientific Conclusions</a:t>
            </a:r>
            <a:endParaRPr>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childTnLst>
                                </p:cTn>
                              </p:par>
                            </p:childTnLst>
                          </p:cTn>
                        </p:par>
                        <p:par>
                          <p:cTn fill="hold">
                            <p:stCondLst>
                              <p:cond delay="2200"/>
                            </p:stCondLst>
                            <p:childTnLst>
                              <p:par>
                                <p:cTn fill="hold" nodeType="afterEffect" presetClass="entr" presetID="1"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childTnLst>
                                </p:cTn>
                              </p:par>
                            </p:childTnLst>
                          </p:cTn>
                        </p:par>
                        <p:par>
                          <p:cTn fill="hold">
                            <p:stCondLst>
                              <p:cond delay="2800"/>
                            </p:stCondLst>
                            <p:childTnLst>
                              <p:par>
                                <p:cTn fill="hold" nodeType="afterEffect" presetClass="entr" presetID="1"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childTnLst>
                                </p:cTn>
                              </p:par>
                            </p:childTnLst>
                          </p:cTn>
                        </p:par>
                        <p:par>
                          <p:cTn fill="hold">
                            <p:stCondLst>
                              <p:cond delay="3400"/>
                            </p:stCondLst>
                            <p:childTnLst>
                              <p:par>
                                <p:cTn fill="hold" nodeType="afterEffect" presetClass="entr" presetID="1"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145">
                                            <p:txEl>
                                              <p:pRg end="5" st="5"/>
                                            </p:txEl>
                                          </p:spTgt>
                                        </p:tgtEl>
                                        <p:attrNameLst>
                                          <p:attrName>style.visibility</p:attrName>
                                        </p:attrNameLst>
                                      </p:cBhvr>
                                      <p:to>
                                        <p:strVal val="visible"/>
                                      </p:to>
                                    </p:set>
                                  </p:childTnLst>
                                </p:cTn>
                              </p:par>
                            </p:childTnLst>
                          </p:cTn>
                        </p:par>
                        <p:par>
                          <p:cTn fill="hold">
                            <p:stCondLst>
                              <p:cond delay="4600"/>
                            </p:stCondLst>
                            <p:childTnLst>
                              <p:par>
                                <p:cTn fill="hold" nodeType="afterEffect" presetClass="entr" presetID="1" presetSubtype="0">
                                  <p:stCondLst>
                                    <p:cond delay="0"/>
                                  </p:stCondLst>
                                  <p:childTnLst>
                                    <p:set>
                                      <p:cBhvr>
                                        <p:cTn dur="1" fill="hold">
                                          <p:stCondLst>
                                            <p:cond delay="0"/>
                                          </p:stCondLst>
                                        </p:cTn>
                                        <p:tgtEl>
                                          <p:spTgt spid="145">
                                            <p:txEl>
                                              <p:pRg end="6" st="6"/>
                                            </p:txEl>
                                          </p:spTgt>
                                        </p:tgtEl>
                                        <p:attrNameLst>
                                          <p:attrName>style.visibility</p:attrName>
                                        </p:attrNameLst>
                                      </p:cBhvr>
                                      <p:to>
                                        <p:strVal val="visible"/>
                                      </p:to>
                                    </p:set>
                                  </p:childTnLst>
                                </p:cTn>
                              </p:par>
                            </p:childTnLst>
                          </p:cTn>
                        </p:par>
                        <p:par>
                          <p:cTn fill="hold">
                            <p:stCondLst>
                              <p:cond delay="5200"/>
                            </p:stCondLst>
                            <p:childTnLst>
                              <p:par>
                                <p:cTn fill="hold" nodeType="afterEffect" presetClass="entr" presetID="1" presetSubtype="0">
                                  <p:stCondLst>
                                    <p:cond delay="0"/>
                                  </p:stCondLst>
                                  <p:childTnLst>
                                    <p:set>
                                      <p:cBhvr>
                                        <p:cTn dur="1" fill="hold">
                                          <p:stCondLst>
                                            <p:cond delay="0"/>
                                          </p:stCondLst>
                                        </p:cTn>
                                        <p:tgtEl>
                                          <p:spTgt spid="145">
                                            <p:txEl>
                                              <p:pRg end="7" st="7"/>
                                            </p:txEl>
                                          </p:spTgt>
                                        </p:tgtEl>
                                        <p:attrNameLst>
                                          <p:attrName>style.visibility</p:attrName>
                                        </p:attrNameLst>
                                      </p:cBhvr>
                                      <p:to>
                                        <p:strVal val="visible"/>
                                      </p:to>
                                    </p:set>
                                  </p:childTnLst>
                                </p:cTn>
                              </p:par>
                            </p:childTnLst>
                          </p:cTn>
                        </p:par>
                        <p:par>
                          <p:cTn fill="hold">
                            <p:stCondLst>
                              <p:cond delay="5800"/>
                            </p:stCondLst>
                            <p:childTnLst>
                              <p:par>
                                <p:cTn fill="hold" nodeType="afterEffect" presetClass="entr" presetID="1" presetSubtype="0">
                                  <p:stCondLst>
                                    <p:cond delay="0"/>
                                  </p:stCondLst>
                                  <p:childTnLst>
                                    <p:set>
                                      <p:cBhvr>
                                        <p:cTn dur="1" fill="hold">
                                          <p:stCondLst>
                                            <p:cond delay="0"/>
                                          </p:stCondLst>
                                        </p:cTn>
                                        <p:tgtEl>
                                          <p:spTgt spid="145">
                                            <p:txEl>
                                              <p:pRg end="8" st="8"/>
                                            </p:txEl>
                                          </p:spTgt>
                                        </p:tgtEl>
                                        <p:attrNameLst>
                                          <p:attrName>style.visibility</p:attrName>
                                        </p:attrNameLst>
                                      </p:cBhvr>
                                      <p:to>
                                        <p:strVal val="visible"/>
                                      </p:to>
                                    </p:set>
                                  </p:childTnLst>
                                </p:cTn>
                              </p:par>
                            </p:childTnLst>
                          </p:cTn>
                        </p:par>
                        <p:par>
                          <p:cTn fill="hold">
                            <p:stCondLst>
                              <p:cond delay="6400"/>
                            </p:stCondLst>
                            <p:childTnLst>
                              <p:par>
                                <p:cTn fill="hold" nodeType="afterEffect" presetClass="entr" presetID="1" presetSubtype="0">
                                  <p:stCondLst>
                                    <p:cond delay="0"/>
                                  </p:stCondLst>
                                  <p:childTnLst>
                                    <p:set>
                                      <p:cBhvr>
                                        <p:cTn dur="1" fill="hold">
                                          <p:stCondLst>
                                            <p:cond delay="0"/>
                                          </p:stCondLst>
                                        </p:cTn>
                                        <p:tgtEl>
                                          <p:spTgt spid="145">
                                            <p:txEl>
                                              <p:pRg end="9" st="9"/>
                                            </p:txEl>
                                          </p:spTgt>
                                        </p:tgtEl>
                                        <p:attrNameLst>
                                          <p:attrName>style.visibility</p:attrName>
                                        </p:attrNameLst>
                                      </p:cBhvr>
                                      <p:to>
                                        <p:strVal val="visible"/>
                                      </p:to>
                                    </p:set>
                                  </p:childTnLst>
                                </p:cTn>
                              </p:par>
                            </p:childTnLst>
                          </p:cTn>
                        </p:par>
                        <p:par>
                          <p:cTn fill="hold">
                            <p:stCondLst>
                              <p:cond delay="7000"/>
                            </p:stCondLst>
                            <p:childTnLst>
                              <p:par>
                                <p:cTn fill="hold" nodeType="afterEffect" presetClass="entr" presetID="1" presetSubtype="0">
                                  <p:stCondLst>
                                    <p:cond delay="0"/>
                                  </p:stCondLst>
                                  <p:childTnLst>
                                    <p:set>
                                      <p:cBhvr>
                                        <p:cTn dur="1" fill="hold">
                                          <p:stCondLst>
                                            <p:cond delay="0"/>
                                          </p:stCondLst>
                                        </p:cTn>
                                        <p:tgtEl>
                                          <p:spTgt spid="145">
                                            <p:txEl>
                                              <p:pRg end="10" st="10"/>
                                            </p:txEl>
                                          </p:spTgt>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ppt_w</p:attrName>
                                        </p:attrNameLst>
                                      </p:cBhvr>
                                      <p:tavLst>
                                        <p:tav fmla="" tm="0">
                                          <p:val>
                                            <p:strVal val="0"/>
                                          </p:val>
                                        </p:tav>
                                        <p:tav fmla="" tm="100000">
                                          <p:val>
                                            <p:strVal val="#ppt_w"/>
                                          </p:val>
                                        </p:tav>
                                      </p:tavLst>
                                    </p:anim>
                                    <p:anim calcmode="lin" valueType="num">
                                      <p:cBhvr additive="base">
                                        <p:cTn dur="1000"/>
                                        <p:tgtEl>
                                          <p:spTgt spid="14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4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53" name="Shape 153"/>
        <p:cNvGrpSpPr/>
        <p:nvPr/>
      </p:nvGrpSpPr>
      <p:grpSpPr>
        <a:xfrm>
          <a:off x="0" y="0"/>
          <a:ext cx="0" cy="0"/>
          <a:chOff x="0" y="0"/>
          <a:chExt cx="0" cy="0"/>
        </a:xfrm>
      </p:grpSpPr>
      <p:sp>
        <p:nvSpPr>
          <p:cNvPr id="154" name="Google Shape;154;p25"/>
          <p:cNvSpPr txBox="1"/>
          <p:nvPr>
            <p:ph type="title"/>
          </p:nvPr>
        </p:nvSpPr>
        <p:spPr>
          <a:xfrm>
            <a:off x="5266700" y="565050"/>
            <a:ext cx="343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 1: Sea Level Code</a:t>
            </a:r>
            <a:r>
              <a:rPr lang="en">
                <a:latin typeface="Fira Sans Condensed"/>
                <a:ea typeface="Fira Sans Condensed"/>
                <a:cs typeface="Fira Sans Condensed"/>
                <a:sym typeface="Fira Sans Condensed"/>
              </a:rPr>
              <a:t> </a:t>
            </a:r>
            <a:endParaRPr>
              <a:latin typeface="Fira Sans Condensed"/>
              <a:ea typeface="Fira Sans Condensed"/>
              <a:cs typeface="Fira Sans Condensed"/>
              <a:sym typeface="Fira Sans Condensed"/>
            </a:endParaRPr>
          </a:p>
        </p:txBody>
      </p:sp>
      <p:sp>
        <p:nvSpPr>
          <p:cNvPr id="155" name="Google Shape;155;p25"/>
          <p:cNvSpPr txBox="1"/>
          <p:nvPr>
            <p:ph idx="1" type="body"/>
          </p:nvPr>
        </p:nvSpPr>
        <p:spPr>
          <a:xfrm>
            <a:off x="5379625" y="1399050"/>
            <a:ext cx="33252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Libraries used: pandas, matplotlib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Chart type used: line graph</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Variables used: year, SeaLevel </a:t>
            </a:r>
            <a:endParaRPr sz="1800">
              <a:solidFill>
                <a:schemeClr val="dk1"/>
              </a:solidFill>
              <a:latin typeface="Fira Sans Condensed"/>
              <a:ea typeface="Fira Sans Condensed"/>
              <a:cs typeface="Fira Sans Condensed"/>
              <a:sym typeface="Fira Sans Condensed"/>
            </a:endParaRPr>
          </a:p>
        </p:txBody>
      </p:sp>
      <p:pic>
        <p:nvPicPr>
          <p:cNvPr id="156" name="Google Shape;156;p25"/>
          <p:cNvPicPr preferRelativeResize="0"/>
          <p:nvPr/>
        </p:nvPicPr>
        <p:blipFill>
          <a:blip r:embed="rId3">
            <a:alphaModFix/>
          </a:blip>
          <a:stretch>
            <a:fillRect/>
          </a:stretch>
        </p:blipFill>
        <p:spPr>
          <a:xfrm>
            <a:off x="449650" y="724950"/>
            <a:ext cx="4548050" cy="385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55">
                                            <p:txEl>
                                              <p:pRg end="0" st="0"/>
                                            </p:txEl>
                                          </p:spTgt>
                                        </p:tgtEl>
                                        <p:attrNameLst>
                                          <p:attrName>style.visibility</p:attrName>
                                        </p:attrNameLst>
                                      </p:cBhvr>
                                      <p:to>
                                        <p:strVal val="visible"/>
                                      </p:to>
                                    </p:set>
                                  </p:childTnLst>
                                </p:cTn>
                              </p:par>
                            </p:childTnLst>
                          </p:cTn>
                        </p:par>
                        <p:par>
                          <p:cTn fill="hold">
                            <p:stCondLst>
                              <p:cond delay="1800"/>
                            </p:stCondLst>
                            <p:childTnLst>
                              <p:par>
                                <p:cTn fill="hold" nodeType="afterEffect" presetClass="entr" presetID="1" presetSubtype="0">
                                  <p:stCondLst>
                                    <p:cond delay="0"/>
                                  </p:stCondLst>
                                  <p:childTnLst>
                                    <p:set>
                                      <p:cBhvr>
                                        <p:cTn dur="1" fill="hold">
                                          <p:stCondLst>
                                            <p:cond delay="0"/>
                                          </p:stCondLst>
                                        </p:cTn>
                                        <p:tgtEl>
                                          <p:spTgt spid="155">
                                            <p:txEl>
                                              <p:pRg end="1" st="1"/>
                                            </p:txEl>
                                          </p:spTgt>
                                        </p:tgtEl>
                                        <p:attrNameLst>
                                          <p:attrName>style.visibility</p:attrName>
                                        </p:attrNameLst>
                                      </p:cBhvr>
                                      <p:to>
                                        <p:strVal val="visible"/>
                                      </p:to>
                                    </p:set>
                                  </p:childTnLst>
                                </p:cTn>
                              </p:par>
                            </p:childTnLst>
                          </p:cTn>
                        </p:par>
                        <p:par>
                          <p:cTn fill="hold">
                            <p:stCondLst>
                              <p:cond delay="2600"/>
                            </p:stCondLst>
                            <p:childTnLst>
                              <p:par>
                                <p:cTn fill="hold" nodeType="afterEffect" presetClass="entr" presetID="1" presetSubtype="0">
                                  <p:stCondLst>
                                    <p:cond delay="0"/>
                                  </p:stCondLst>
                                  <p:childTnLst>
                                    <p:set>
                                      <p:cBhvr>
                                        <p:cTn dur="1" fill="hold">
                                          <p:stCondLst>
                                            <p:cond delay="0"/>
                                          </p:stCondLst>
                                        </p:cTn>
                                        <p:tgtEl>
                                          <p:spTgt spid="155">
                                            <p:txEl>
                                              <p:pRg end="2" st="2"/>
                                            </p:txEl>
                                          </p:spTgt>
                                        </p:tgtEl>
                                        <p:attrNameLst>
                                          <p:attrName>style.visibility</p:attrName>
                                        </p:attrNameLst>
                                      </p:cBhvr>
                                      <p:to>
                                        <p:strVal val="visible"/>
                                      </p:to>
                                    </p:set>
                                  </p:childTnLst>
                                </p:cTn>
                              </p:par>
                            </p:childTnLst>
                          </p:cTn>
                        </p:par>
                        <p:par>
                          <p:cTn fill="hold">
                            <p:stCondLst>
                              <p:cond delay="3400"/>
                            </p:stCondLst>
                            <p:childTnLst>
                              <p:par>
                                <p:cTn fill="hold" nodeType="after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ppt_w</p:attrName>
                                        </p:attrNameLst>
                                      </p:cBhvr>
                                      <p:tavLst>
                                        <p:tav fmla="" tm="0">
                                          <p:val>
                                            <p:strVal val="0"/>
                                          </p:val>
                                        </p:tav>
                                        <p:tav fmla="" tm="100000">
                                          <p:val>
                                            <p:strVal val="#ppt_w"/>
                                          </p:val>
                                        </p:tav>
                                      </p:tavLst>
                                    </p:anim>
                                    <p:anim calcmode="lin" valueType="num">
                                      <p:cBhvr additive="base">
                                        <p:cTn dur="1000"/>
                                        <p:tgtEl>
                                          <p:spTgt spid="1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0" name="Shape 160"/>
        <p:cNvGrpSpPr/>
        <p:nvPr/>
      </p:nvGrpSpPr>
      <p:grpSpPr>
        <a:xfrm>
          <a:off x="0" y="0"/>
          <a:ext cx="0" cy="0"/>
          <a:chOff x="0" y="0"/>
          <a:chExt cx="0" cy="0"/>
        </a:xfrm>
      </p:grpSpPr>
      <p:sp>
        <p:nvSpPr>
          <p:cNvPr id="161" name="Google Shape;161;p26"/>
          <p:cNvSpPr txBox="1"/>
          <p:nvPr>
            <p:ph type="title"/>
          </p:nvPr>
        </p:nvSpPr>
        <p:spPr>
          <a:xfrm>
            <a:off x="5444225" y="565050"/>
            <a:ext cx="3209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 1</a:t>
            </a:r>
            <a:r>
              <a:rPr lang="en" sz="2500">
                <a:latin typeface="Fira Sans Condensed"/>
                <a:ea typeface="Fira Sans Condensed"/>
                <a:cs typeface="Fira Sans Condensed"/>
                <a:sym typeface="Fira Sans Condensed"/>
              </a:rPr>
              <a:t>: Sea Level</a:t>
            </a:r>
            <a:endParaRPr sz="2500">
              <a:latin typeface="Fira Sans Condensed"/>
              <a:ea typeface="Fira Sans Condensed"/>
              <a:cs typeface="Fira Sans Condensed"/>
              <a:sym typeface="Fira Sans Condensed"/>
            </a:endParaRPr>
          </a:p>
        </p:txBody>
      </p:sp>
      <p:sp>
        <p:nvSpPr>
          <p:cNvPr id="162" name="Google Shape;162;p26"/>
          <p:cNvSpPr txBox="1"/>
          <p:nvPr>
            <p:ph idx="1" type="body"/>
          </p:nvPr>
        </p:nvSpPr>
        <p:spPr>
          <a:xfrm>
            <a:off x="5444225" y="1399050"/>
            <a:ext cx="3209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X-axis: years from 1992 to 2016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Y-axis: change in mean sea level in mm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SzPts val="1800"/>
              <a:buFont typeface="Fira Sans Condensed"/>
              <a:buChar char="➔"/>
            </a:pPr>
            <a:r>
              <a:rPr lang="en" sz="1800">
                <a:solidFill>
                  <a:schemeClr val="dk1"/>
                </a:solidFill>
                <a:latin typeface="Fira Sans Condensed"/>
                <a:ea typeface="Fira Sans Condensed"/>
                <a:cs typeface="Fira Sans Condensed"/>
                <a:sym typeface="Fira Sans Condensed"/>
              </a:rPr>
              <a:t>Gradual increase over time</a:t>
            </a:r>
            <a:r>
              <a:rPr lang="en" sz="1800">
                <a:latin typeface="Fira Sans Condensed"/>
                <a:ea typeface="Fira Sans Condensed"/>
                <a:cs typeface="Fira Sans Condensed"/>
                <a:sym typeface="Fira Sans Condensed"/>
              </a:rPr>
              <a:t> </a:t>
            </a:r>
            <a:endParaRPr sz="1800">
              <a:latin typeface="Fira Sans Condensed"/>
              <a:ea typeface="Fira Sans Condensed"/>
              <a:cs typeface="Fira Sans Condensed"/>
              <a:sym typeface="Fira Sans Condensed"/>
            </a:endParaRPr>
          </a:p>
        </p:txBody>
      </p:sp>
      <p:pic>
        <p:nvPicPr>
          <p:cNvPr id="163" name="Google Shape;163;p26"/>
          <p:cNvPicPr preferRelativeResize="0"/>
          <p:nvPr/>
        </p:nvPicPr>
        <p:blipFill>
          <a:blip r:embed="rId3">
            <a:alphaModFix/>
          </a:blip>
          <a:stretch>
            <a:fillRect/>
          </a:stretch>
        </p:blipFill>
        <p:spPr>
          <a:xfrm>
            <a:off x="301650" y="1186413"/>
            <a:ext cx="4770825" cy="3392025"/>
          </a:xfrm>
          <a:prstGeom prst="rect">
            <a:avLst/>
          </a:prstGeom>
          <a:noFill/>
          <a:ln>
            <a:noFill/>
          </a:ln>
        </p:spPr>
      </p:pic>
      <p:sp>
        <p:nvSpPr>
          <p:cNvPr id="164" name="Google Shape;164;p26"/>
          <p:cNvSpPr txBox="1"/>
          <p:nvPr>
            <p:ph type="title"/>
          </p:nvPr>
        </p:nvSpPr>
        <p:spPr>
          <a:xfrm>
            <a:off x="5444225" y="565050"/>
            <a:ext cx="3209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 1: Sea Level</a:t>
            </a:r>
            <a:endParaRPr sz="2500">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childTnLst>
                                </p:cTn>
                              </p:par>
                            </p:childTnLst>
                          </p:cTn>
                        </p:par>
                        <p:par>
                          <p:cTn fill="hold">
                            <p:stCondLst>
                              <p:cond delay="1700"/>
                            </p:stCondLst>
                            <p:childTnLst>
                              <p:par>
                                <p:cTn fill="hold" nodeType="afterEffect" presetClass="entr" presetID="1"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childTnLst>
                                </p:cTn>
                              </p:par>
                            </p:childTnLst>
                          </p:cTn>
                        </p:par>
                        <p:par>
                          <p:cTn fill="hold">
                            <p:stCondLst>
                              <p:cond delay="2400"/>
                            </p:stCondLst>
                            <p:childTnLst>
                              <p:par>
                                <p:cTn fill="hold" nodeType="afterEffect" presetClass="entr" presetID="1"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childTnLst>
                                </p:cTn>
                              </p:par>
                            </p:childTnLst>
                          </p:cTn>
                        </p:par>
                        <p:par>
                          <p:cTn fill="hold">
                            <p:stCondLst>
                              <p:cond delay="3100"/>
                            </p:stCondLst>
                            <p:childTnLst>
                              <p:par>
                                <p:cTn fill="hold" nodeType="afterEffect" presetClass="entr" presetID="2" presetSubtype="2">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5104250" y="621400"/>
            <a:ext cx="3811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a:t>
            </a:r>
            <a:r>
              <a:rPr lang="en" sz="2500">
                <a:latin typeface="Fira Sans Condensed"/>
                <a:ea typeface="Fira Sans Condensed"/>
                <a:cs typeface="Fira Sans Condensed"/>
                <a:sym typeface="Fira Sans Condensed"/>
              </a:rPr>
              <a:t> 2: Sea Temperature Anomalies Code</a:t>
            </a:r>
            <a:endParaRPr sz="2500">
              <a:latin typeface="Fira Sans Condensed"/>
              <a:ea typeface="Fira Sans Condensed"/>
              <a:cs typeface="Fira Sans Condensed"/>
              <a:sym typeface="Fira Sans Condensed"/>
            </a:endParaRPr>
          </a:p>
        </p:txBody>
      </p:sp>
      <p:sp>
        <p:nvSpPr>
          <p:cNvPr id="170" name="Google Shape;170;p27"/>
          <p:cNvSpPr txBox="1"/>
          <p:nvPr>
            <p:ph idx="1" type="body"/>
          </p:nvPr>
        </p:nvSpPr>
        <p:spPr>
          <a:xfrm>
            <a:off x="5104250" y="1455400"/>
            <a:ext cx="3209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Libraries used: pandas, matplotlib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Chart type used: line graph</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Variables used: year, tempAnomaly </a:t>
            </a:r>
            <a:endParaRPr sz="1800">
              <a:solidFill>
                <a:schemeClr val="dk1"/>
              </a:solidFill>
              <a:latin typeface="Fira Sans Condensed"/>
              <a:ea typeface="Fira Sans Condensed"/>
              <a:cs typeface="Fira Sans Condensed"/>
              <a:sym typeface="Fira Sans Condensed"/>
            </a:endParaRPr>
          </a:p>
        </p:txBody>
      </p:sp>
      <p:pic>
        <p:nvPicPr>
          <p:cNvPr id="171" name="Google Shape;171;p27"/>
          <p:cNvPicPr preferRelativeResize="0"/>
          <p:nvPr/>
        </p:nvPicPr>
        <p:blipFill>
          <a:blip r:embed="rId3">
            <a:alphaModFix/>
          </a:blip>
          <a:stretch>
            <a:fillRect/>
          </a:stretch>
        </p:blipFill>
        <p:spPr>
          <a:xfrm>
            <a:off x="430525" y="921000"/>
            <a:ext cx="4042751" cy="3477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600"/>
                                        <p:tgtEl>
                                          <p:spTgt spid="169"/>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8">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 calcmode="lin" valueType="num">
                                      <p:cBhvr additive="base">
                                        <p:cTn dur="700"/>
                                        <p:tgtEl>
                                          <p:spTgt spid="17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8">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 calcmode="lin" valueType="num">
                                      <p:cBhvr additive="base">
                                        <p:cTn dur="700"/>
                                        <p:tgtEl>
                                          <p:spTgt spid="17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 calcmode="lin" valueType="num">
                                      <p:cBhvr additive="base">
                                        <p:cTn dur="700"/>
                                        <p:tgtEl>
                                          <p:spTgt spid="17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00"/>
                            </p:stCondLst>
                            <p:childTnLst>
                              <p:par>
                                <p:cTn fill="hold" nodeType="afterEffect" presetClass="entr" presetID="2" presetSubtype="2">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75" name="Shape 175"/>
        <p:cNvGrpSpPr/>
        <p:nvPr/>
      </p:nvGrpSpPr>
      <p:grpSpPr>
        <a:xfrm>
          <a:off x="0" y="0"/>
          <a:ext cx="0" cy="0"/>
          <a:chOff x="0" y="0"/>
          <a:chExt cx="0" cy="0"/>
        </a:xfrm>
      </p:grpSpPr>
      <p:sp>
        <p:nvSpPr>
          <p:cNvPr id="176" name="Google Shape;176;p28"/>
          <p:cNvSpPr txBox="1"/>
          <p:nvPr>
            <p:ph type="title"/>
          </p:nvPr>
        </p:nvSpPr>
        <p:spPr>
          <a:xfrm>
            <a:off x="4977775" y="565050"/>
            <a:ext cx="3833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 2</a:t>
            </a:r>
            <a:r>
              <a:rPr lang="en" sz="2500">
                <a:latin typeface="Fira Sans Condensed"/>
                <a:ea typeface="Fira Sans Condensed"/>
                <a:cs typeface="Fira Sans Condensed"/>
                <a:sym typeface="Fira Sans Condensed"/>
              </a:rPr>
              <a:t>: Sea Temperature Anomalies</a:t>
            </a:r>
            <a:endParaRPr sz="2500">
              <a:latin typeface="Fira Sans Condensed"/>
              <a:ea typeface="Fira Sans Condensed"/>
              <a:cs typeface="Fira Sans Condensed"/>
              <a:sym typeface="Fira Sans Condensed"/>
            </a:endParaRPr>
          </a:p>
        </p:txBody>
      </p:sp>
      <p:sp>
        <p:nvSpPr>
          <p:cNvPr id="177" name="Google Shape;177;p28"/>
          <p:cNvSpPr txBox="1"/>
          <p:nvPr>
            <p:ph idx="1" type="body"/>
          </p:nvPr>
        </p:nvSpPr>
        <p:spPr>
          <a:xfrm>
            <a:off x="4977775" y="1399050"/>
            <a:ext cx="3209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X-axis: years from 1992 to 2016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Y-axis: sea temperature anomalies in </a:t>
            </a:r>
            <a:r>
              <a:rPr lang="en" sz="1800">
                <a:solidFill>
                  <a:schemeClr val="dk1"/>
                </a:solidFill>
                <a:latin typeface="Fira Sans Condensed"/>
                <a:ea typeface="Fira Sans Condensed"/>
                <a:cs typeface="Fira Sans Condensed"/>
                <a:sym typeface="Fira Sans Condensed"/>
              </a:rPr>
              <a:t>celsius</a:t>
            </a:r>
            <a:r>
              <a:rPr lang="en" sz="1800">
                <a:solidFill>
                  <a:schemeClr val="dk1"/>
                </a:solidFill>
                <a:latin typeface="Fira Sans Condensed"/>
                <a:ea typeface="Fira Sans Condensed"/>
                <a:cs typeface="Fira Sans Condensed"/>
                <a:sym typeface="Fira Sans Condensed"/>
              </a:rPr>
              <a:t>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Gradual increase over time </a:t>
            </a:r>
            <a:endParaRPr sz="1800">
              <a:solidFill>
                <a:schemeClr val="dk1"/>
              </a:solidFill>
              <a:latin typeface="Fira Sans Condensed"/>
              <a:ea typeface="Fira Sans Condensed"/>
              <a:cs typeface="Fira Sans Condensed"/>
              <a:sym typeface="Fira Sans Condensed"/>
            </a:endParaRPr>
          </a:p>
        </p:txBody>
      </p:sp>
      <p:pic>
        <p:nvPicPr>
          <p:cNvPr id="178" name="Google Shape;178;p28"/>
          <p:cNvPicPr preferRelativeResize="0"/>
          <p:nvPr/>
        </p:nvPicPr>
        <p:blipFill>
          <a:blip r:embed="rId3">
            <a:alphaModFix/>
          </a:blip>
          <a:stretch>
            <a:fillRect/>
          </a:stretch>
        </p:blipFill>
        <p:spPr>
          <a:xfrm>
            <a:off x="266100" y="1021188"/>
            <a:ext cx="4305900" cy="3101125"/>
          </a:xfrm>
          <a:prstGeom prst="rect">
            <a:avLst/>
          </a:prstGeom>
          <a:noFill/>
          <a:ln>
            <a:noFill/>
          </a:ln>
        </p:spPr>
      </p:pic>
      <p:sp>
        <p:nvSpPr>
          <p:cNvPr id="179" name="Google Shape;179;p28"/>
          <p:cNvSpPr txBox="1"/>
          <p:nvPr>
            <p:ph type="title"/>
          </p:nvPr>
        </p:nvSpPr>
        <p:spPr>
          <a:xfrm>
            <a:off x="4977775" y="565050"/>
            <a:ext cx="3833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Graph 2: Sea Temperature Anomalies</a:t>
            </a:r>
            <a:endParaRPr sz="2500">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par>
                          <p:cTn fill="hold">
                            <p:stCondLst>
                              <p:cond delay="2700"/>
                            </p:stCondLst>
                            <p:childTnLst>
                              <p:par>
                                <p:cTn fill="hold" nodeType="after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par>
                          <p:cTn fill="hold">
                            <p:stCondLst>
                              <p:cond delay="3400"/>
                            </p:stCondLst>
                            <p:childTnLst>
                              <p:par>
                                <p:cTn fill="hold" nodeType="afterEffect" presetClass="entr" presetID="1"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330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Challenges &amp; Solutions</a:t>
            </a:r>
            <a:endParaRPr>
              <a:latin typeface="Fira Sans Condensed"/>
              <a:ea typeface="Fira Sans Condensed"/>
              <a:cs typeface="Fira Sans Condensed"/>
              <a:sym typeface="Fira Sans Condensed"/>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Using the line graph for the last data list</a:t>
            </a:r>
            <a:endParaRPr>
              <a:solidFill>
                <a:schemeClr val="dk1"/>
              </a:solidFill>
              <a:latin typeface="Fira Sans Condensed"/>
              <a:ea typeface="Fira Sans Condensed"/>
              <a:cs typeface="Fira Sans Condensed"/>
              <a:sym typeface="Fira Sans Condensed"/>
            </a:endParaRPr>
          </a:p>
          <a:p>
            <a:pPr indent="-342900" lvl="1" marL="9144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Office hours</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Using the correct code for the last graph</a:t>
            </a:r>
            <a:endParaRPr>
              <a:solidFill>
                <a:schemeClr val="dk1"/>
              </a:solidFill>
              <a:latin typeface="Fira Sans Condensed"/>
              <a:ea typeface="Fira Sans Condensed"/>
              <a:cs typeface="Fira Sans Condensed"/>
              <a:sym typeface="Fira Sans Condensed"/>
            </a:endParaRPr>
          </a:p>
          <a:p>
            <a:pPr indent="-342900" lvl="1" marL="9144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Understanding what graph we actually needed to write a code for</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As a takeaway, a large thing we agreed on was communication and organization, especially when it came to assigning and performing tasks and making deadlines for ourselves to finish before ends of meetings. </a:t>
            </a:r>
            <a:endParaRPr>
              <a:solidFill>
                <a:schemeClr val="dk1"/>
              </a:solidFill>
              <a:latin typeface="Fira Sans Condensed"/>
              <a:ea typeface="Fira Sans Condensed"/>
              <a:cs typeface="Fira Sans Condensed"/>
              <a:sym typeface="Fira Sans Condensed"/>
            </a:endParaRPr>
          </a:p>
        </p:txBody>
      </p:sp>
      <p:sp>
        <p:nvSpPr>
          <p:cNvPr id="186" name="Google Shape;186;p29"/>
          <p:cNvSpPr txBox="1"/>
          <p:nvPr>
            <p:ph type="title"/>
          </p:nvPr>
        </p:nvSpPr>
        <p:spPr>
          <a:xfrm>
            <a:off x="311700" y="445025"/>
            <a:ext cx="3304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Challenges &amp; Solutions</a:t>
            </a:r>
            <a:endParaRPr>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185">
                                            <p:txEl>
                                              <p:pRg end="2" st="2"/>
                                            </p:txEl>
                                          </p:spTgt>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 presetSubtype="0">
                                  <p:stCondLst>
                                    <p:cond delay="0"/>
                                  </p:stCondLst>
                                  <p:childTnLst>
                                    <p:set>
                                      <p:cBhvr>
                                        <p:cTn dur="1" fill="hold">
                                          <p:stCondLst>
                                            <p:cond delay="0"/>
                                          </p:stCondLst>
                                        </p:cTn>
                                        <p:tgtEl>
                                          <p:spTgt spid="185">
                                            <p:txEl>
                                              <p:pRg end="3" st="3"/>
                                            </p:txEl>
                                          </p:spTgt>
                                        </p:tgtEl>
                                        <p:attrNameLst>
                                          <p:attrName>style.visibility</p:attrName>
                                        </p:attrNameLst>
                                      </p:cBhvr>
                                      <p:to>
                                        <p:strVal val="visible"/>
                                      </p:to>
                                    </p:set>
                                  </p:childTnLst>
                                </p:cTn>
                              </p:par>
                            </p:childTnLst>
                          </p:cTn>
                        </p:par>
                        <p:par>
                          <p:cTn fill="hold">
                            <p:stCondLst>
                              <p:cond delay="5000"/>
                            </p:stCondLst>
                            <p:childTnLst>
                              <p:par>
                                <p:cTn fill="hold" nodeType="afterEffect" presetClass="entr" presetID="1" presetSubtype="0">
                                  <p:stCondLst>
                                    <p:cond delay="0"/>
                                  </p:stCondLst>
                                  <p:childTnLst>
                                    <p:set>
                                      <p:cBhvr>
                                        <p:cTn dur="1" fill="hold">
                                          <p:stCondLst>
                                            <p:cond delay="0"/>
                                          </p:stCondLst>
                                        </p:cTn>
                                        <p:tgtEl>
                                          <p:spTgt spid="18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0" name="Shape 190"/>
        <p:cNvGrpSpPr/>
        <p:nvPr/>
      </p:nvGrpSpPr>
      <p:grpSpPr>
        <a:xfrm>
          <a:off x="0" y="0"/>
          <a:ext cx="0" cy="0"/>
          <a:chOff x="0" y="0"/>
          <a:chExt cx="0" cy="0"/>
        </a:xfrm>
      </p:grpSpPr>
      <p:sp>
        <p:nvSpPr>
          <p:cNvPr id="191" name="Google Shape;191;p30"/>
          <p:cNvSpPr txBox="1"/>
          <p:nvPr>
            <p:ph type="title"/>
          </p:nvPr>
        </p:nvSpPr>
        <p:spPr>
          <a:xfrm>
            <a:off x="311700" y="445025"/>
            <a:ext cx="3533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Takeaways &amp; Next Steps </a:t>
            </a:r>
            <a:endParaRPr>
              <a:latin typeface="Fira Sans Condensed"/>
              <a:ea typeface="Fira Sans Condensed"/>
              <a:cs typeface="Fira Sans Condensed"/>
              <a:sym typeface="Fira Sans Condensed"/>
            </a:endParaRPr>
          </a:p>
        </p:txBody>
      </p:sp>
      <p:sp>
        <p:nvSpPr>
          <p:cNvPr id="192" name="Google Shape;192;p30"/>
          <p:cNvSpPr txBox="1"/>
          <p:nvPr>
            <p:ph idx="1" type="body"/>
          </p:nvPr>
        </p:nvSpPr>
        <p:spPr>
          <a:xfrm>
            <a:off x="311700" y="1017725"/>
            <a:ext cx="8520600" cy="368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As a next step, because of the shear magnitude of the map, we didn’t really </a:t>
            </a:r>
            <a:r>
              <a:rPr lang="en">
                <a:solidFill>
                  <a:schemeClr val="dk1"/>
                </a:solidFill>
                <a:latin typeface="Fira Sans Condensed"/>
                <a:ea typeface="Fira Sans Condensed"/>
                <a:cs typeface="Fira Sans Condensed"/>
                <a:sym typeface="Fira Sans Condensed"/>
              </a:rPr>
              <a:t>analyze smaller areas which could be greater or lesser affected by these changes in Sea Temperature and Sea Level.</a:t>
            </a:r>
            <a:endParaRPr>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 We could use this large set of data as an opportunity to observe areas from afar and, afterwards, try to use more specific sections of </a:t>
            </a:r>
            <a:r>
              <a:rPr lang="en">
                <a:solidFill>
                  <a:schemeClr val="dk1"/>
                </a:solidFill>
                <a:latin typeface="Fira Sans Condensed"/>
                <a:ea typeface="Fira Sans Condensed"/>
                <a:cs typeface="Fira Sans Condensed"/>
                <a:sym typeface="Fira Sans Condensed"/>
              </a:rPr>
              <a:t>data</a:t>
            </a:r>
            <a:r>
              <a:rPr lang="en">
                <a:solidFill>
                  <a:schemeClr val="dk1"/>
                </a:solidFill>
                <a:latin typeface="Fira Sans Condensed"/>
                <a:ea typeface="Fira Sans Condensed"/>
                <a:cs typeface="Fira Sans Condensed"/>
                <a:sym typeface="Fira Sans Condensed"/>
              </a:rPr>
              <a:t> to analyze smaller sections of the earth. </a:t>
            </a:r>
            <a:endParaRPr>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This could be useful as, if there is a need for certain concentrated assistance efforts, we could narrow down the areas most affected. </a:t>
            </a:r>
            <a:endParaRPr>
              <a:solidFill>
                <a:schemeClr val="dk1"/>
              </a:solidFill>
              <a:latin typeface="Fira Sans Condensed"/>
              <a:ea typeface="Fira Sans Condensed"/>
              <a:cs typeface="Fira Sans Condensed"/>
              <a:sym typeface="Fira Sans Condensed"/>
            </a:endParaRPr>
          </a:p>
          <a:p>
            <a:pPr indent="-317500" lvl="1" marL="914400" rtl="0" algn="l">
              <a:spcBef>
                <a:spcPts val="0"/>
              </a:spcBef>
              <a:spcAft>
                <a:spcPts val="0"/>
              </a:spcAft>
              <a:buClr>
                <a:schemeClr val="dk1"/>
              </a:buClr>
              <a:buSzPts val="1400"/>
              <a:buFont typeface="Fira Sans Condensed"/>
              <a:buChar char="◆"/>
            </a:pPr>
            <a:r>
              <a:rPr lang="en">
                <a:solidFill>
                  <a:schemeClr val="dk1"/>
                </a:solidFill>
                <a:latin typeface="Fira Sans Condensed"/>
                <a:ea typeface="Fira Sans Condensed"/>
                <a:cs typeface="Fira Sans Condensed"/>
                <a:sym typeface="Fira Sans Condensed"/>
              </a:rPr>
              <a:t>This data </a:t>
            </a:r>
            <a:r>
              <a:rPr lang="en">
                <a:solidFill>
                  <a:schemeClr val="dk1"/>
                </a:solidFill>
                <a:latin typeface="Fira Sans Condensed"/>
                <a:ea typeface="Fira Sans Condensed"/>
                <a:cs typeface="Fira Sans Condensed"/>
                <a:sym typeface="Fira Sans Condensed"/>
              </a:rPr>
              <a:t>could</a:t>
            </a:r>
            <a:r>
              <a:rPr lang="en">
                <a:solidFill>
                  <a:schemeClr val="dk1"/>
                </a:solidFill>
                <a:latin typeface="Fira Sans Condensed"/>
                <a:ea typeface="Fira Sans Condensed"/>
                <a:cs typeface="Fira Sans Condensed"/>
                <a:sym typeface="Fira Sans Condensed"/>
              </a:rPr>
              <a:t> be used in several ways.</a:t>
            </a:r>
            <a:endParaRPr>
              <a:solidFill>
                <a:schemeClr val="dk1"/>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ppt_w</p:attrName>
                                        </p:attrNameLst>
                                      </p:cBhvr>
                                      <p:tavLst>
                                        <p:tav fmla="" tm="0">
                                          <p:val>
                                            <p:strVal val="0"/>
                                          </p:val>
                                        </p:tav>
                                        <p:tav fmla="" tm="100000">
                                          <p:val>
                                            <p:strVal val="#ppt_w"/>
                                          </p:val>
                                        </p:tav>
                                      </p:tavLst>
                                    </p:anim>
                                    <p:anim calcmode="lin" valueType="num">
                                      <p:cBhvr additive="base">
                                        <p:cTn dur="1000"/>
                                        <p:tgtEl>
                                          <p:spTgt spid="19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 calcmode="lin" valueType="num">
                                      <p:cBhvr additive="base">
                                        <p:cTn dur="600"/>
                                        <p:tgtEl>
                                          <p:spTgt spid="192">
                                            <p:txEl>
                                              <p:pRg end="0" st="0"/>
                                            </p:txEl>
                                          </p:spTgt>
                                        </p:tgtEl>
                                        <p:attrNameLst>
                                          <p:attrName>ppt_w</p:attrName>
                                        </p:attrNameLst>
                                      </p:cBhvr>
                                      <p:tavLst>
                                        <p:tav fmla="" tm="0">
                                          <p:val>
                                            <p:strVal val="0"/>
                                          </p:val>
                                        </p:tav>
                                        <p:tav fmla="" tm="100000">
                                          <p:val>
                                            <p:strVal val="#ppt_w"/>
                                          </p:val>
                                        </p:tav>
                                      </p:tavLst>
                                    </p:anim>
                                    <p:anim calcmode="lin" valueType="num">
                                      <p:cBhvr additive="base">
                                        <p:cTn dur="600"/>
                                        <p:tgtEl>
                                          <p:spTgt spid="192">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1600"/>
                            </p:stCondLst>
                            <p:childTnLst>
                              <p:par>
                                <p:cTn fill="hold" nodeType="afterEffect" presetClass="entr" presetID="23" presetSubtype="16">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 calcmode="lin" valueType="num">
                                      <p:cBhvr additive="base">
                                        <p:cTn dur="600"/>
                                        <p:tgtEl>
                                          <p:spTgt spid="192">
                                            <p:txEl>
                                              <p:pRg end="1" st="1"/>
                                            </p:txEl>
                                          </p:spTgt>
                                        </p:tgtEl>
                                        <p:attrNameLst>
                                          <p:attrName>ppt_w</p:attrName>
                                        </p:attrNameLst>
                                      </p:cBhvr>
                                      <p:tavLst>
                                        <p:tav fmla="" tm="0">
                                          <p:val>
                                            <p:strVal val="0"/>
                                          </p:val>
                                        </p:tav>
                                        <p:tav fmla="" tm="100000">
                                          <p:val>
                                            <p:strVal val="#ppt_w"/>
                                          </p:val>
                                        </p:tav>
                                      </p:tavLst>
                                    </p:anim>
                                    <p:anim calcmode="lin" valueType="num">
                                      <p:cBhvr additive="base">
                                        <p:cTn dur="600"/>
                                        <p:tgtEl>
                                          <p:spTgt spid="192">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2200"/>
                            </p:stCondLst>
                            <p:childTnLst>
                              <p:par>
                                <p:cTn fill="hold" nodeType="afterEffect" presetClass="entr" presetID="23" presetSubtype="16">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anim calcmode="lin" valueType="num">
                                      <p:cBhvr additive="base">
                                        <p:cTn dur="600"/>
                                        <p:tgtEl>
                                          <p:spTgt spid="192">
                                            <p:txEl>
                                              <p:pRg end="2" st="2"/>
                                            </p:txEl>
                                          </p:spTgt>
                                        </p:tgtEl>
                                        <p:attrNameLst>
                                          <p:attrName>ppt_w</p:attrName>
                                        </p:attrNameLst>
                                      </p:cBhvr>
                                      <p:tavLst>
                                        <p:tav fmla="" tm="0">
                                          <p:val>
                                            <p:strVal val="0"/>
                                          </p:val>
                                        </p:tav>
                                        <p:tav fmla="" tm="100000">
                                          <p:val>
                                            <p:strVal val="#ppt_w"/>
                                          </p:val>
                                        </p:tav>
                                      </p:tavLst>
                                    </p:anim>
                                    <p:anim calcmode="lin" valueType="num">
                                      <p:cBhvr additive="base">
                                        <p:cTn dur="600"/>
                                        <p:tgtEl>
                                          <p:spTgt spid="192">
                                            <p:txEl>
                                              <p:pRg end="2" st="2"/>
                                            </p:txEl>
                                          </p:spTgt>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anim calcmode="lin" valueType="num">
                                      <p:cBhvr additive="base">
                                        <p:cTn dur="600"/>
                                        <p:tgtEl>
                                          <p:spTgt spid="192">
                                            <p:txEl>
                                              <p:pRg end="3" st="3"/>
                                            </p:txEl>
                                          </p:spTgt>
                                        </p:tgtEl>
                                        <p:attrNameLst>
                                          <p:attrName>ppt_w</p:attrName>
                                        </p:attrNameLst>
                                      </p:cBhvr>
                                      <p:tavLst>
                                        <p:tav fmla="" tm="0">
                                          <p:val>
                                            <p:strVal val="0"/>
                                          </p:val>
                                        </p:tav>
                                        <p:tav fmla="" tm="100000">
                                          <p:val>
                                            <p:strVal val="#ppt_w"/>
                                          </p:val>
                                        </p:tav>
                                      </p:tavLst>
                                    </p:anim>
                                    <p:anim calcmode="lin" valueType="num">
                                      <p:cBhvr additive="base">
                                        <p:cTn dur="600"/>
                                        <p:tgtEl>
                                          <p:spTgt spid="19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150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Citations</a:t>
            </a:r>
            <a:endParaRPr>
              <a:latin typeface="Fira Sans Condensed"/>
              <a:ea typeface="Fira Sans Condensed"/>
              <a:cs typeface="Fira Sans Condensed"/>
              <a:sym typeface="Fira Sans Condensed"/>
            </a:endParaRPr>
          </a:p>
        </p:txBody>
      </p:sp>
      <p:sp>
        <p:nvSpPr>
          <p:cNvPr id="198" name="Google Shape;19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Fira Sans Condensed"/>
              <a:buChar char="➔"/>
            </a:pPr>
            <a:r>
              <a:rPr lang="en" u="sng">
                <a:solidFill>
                  <a:schemeClr val="hlink"/>
                </a:solidFill>
                <a:latin typeface="Fira Sans Condensed"/>
                <a:ea typeface="Fira Sans Condensed"/>
                <a:cs typeface="Fira Sans Condensed"/>
                <a:sym typeface="Fira Sans Condensed"/>
                <a:hlinkClick r:id="rId3"/>
              </a:rPr>
              <a:t>https://earthobservatory.nasa.gov/global-maps/AMSRE_SSTAn_M</a:t>
            </a:r>
            <a:r>
              <a:rPr lang="en">
                <a:latin typeface="Fira Sans Condensed"/>
                <a:ea typeface="Fira Sans Condensed"/>
                <a:cs typeface="Fira Sans Condensed"/>
                <a:sym typeface="Fira Sans Condensed"/>
              </a:rPr>
              <a:t> </a:t>
            </a:r>
            <a:endParaRPr>
              <a:latin typeface="Fira Sans Condensed"/>
              <a:ea typeface="Fira Sans Condensed"/>
              <a:cs typeface="Fira Sans Condensed"/>
              <a:sym typeface="Fira Sans Condensed"/>
            </a:endParaRPr>
          </a:p>
          <a:p>
            <a:pPr indent="-342900" lvl="0" marL="457200" rtl="0" algn="l">
              <a:spcBef>
                <a:spcPts val="0"/>
              </a:spcBef>
              <a:spcAft>
                <a:spcPts val="0"/>
              </a:spcAft>
              <a:buSzPts val="1800"/>
              <a:buFont typeface="Fira Sans Condensed"/>
              <a:buChar char="➔"/>
            </a:pPr>
            <a:r>
              <a:rPr lang="en" u="sng">
                <a:solidFill>
                  <a:schemeClr val="hlink"/>
                </a:solidFill>
                <a:latin typeface="Fira Sans Condensed"/>
                <a:ea typeface="Fira Sans Condensed"/>
                <a:cs typeface="Fira Sans Condensed"/>
                <a:sym typeface="Fira Sans Condensed"/>
                <a:hlinkClick r:id="rId4"/>
              </a:rPr>
              <a:t>Bleaching on the Great Barrier Reef</a:t>
            </a:r>
            <a:endParaRPr>
              <a:latin typeface="Fira Sans Condensed"/>
              <a:ea typeface="Fira Sans Condensed"/>
              <a:cs typeface="Fira Sans Condensed"/>
              <a:sym typeface="Fira Sans Condensed"/>
            </a:endParaRPr>
          </a:p>
          <a:p>
            <a:pPr indent="-342900" lvl="0" marL="457200" rtl="0" algn="l">
              <a:spcBef>
                <a:spcPts val="0"/>
              </a:spcBef>
              <a:spcAft>
                <a:spcPts val="0"/>
              </a:spcAft>
              <a:buSzPts val="1800"/>
              <a:buFont typeface="Fira Sans Condensed"/>
              <a:buChar char="➔"/>
            </a:pPr>
            <a:r>
              <a:rPr lang="en" u="sng">
                <a:solidFill>
                  <a:schemeClr val="hlink"/>
                </a:solidFill>
                <a:latin typeface="Fira Sans Condensed"/>
                <a:ea typeface="Fira Sans Condensed"/>
                <a:cs typeface="Fira Sans Condensed"/>
                <a:sym typeface="Fira Sans Condensed"/>
                <a:hlinkClick r:id="rId5"/>
              </a:rPr>
              <a:t>Understanding Standing Sea Level and Climate Change(Climate.gov)</a:t>
            </a:r>
            <a:endParaRPr>
              <a:latin typeface="Fira Sans Condensed"/>
              <a:ea typeface="Fira Sans Condensed"/>
              <a:cs typeface="Fira Sans Condensed"/>
              <a:sym typeface="Fira Sans Condensed"/>
            </a:endParaRPr>
          </a:p>
          <a:p>
            <a:pPr indent="-342900" lvl="0" marL="457200" rtl="0" algn="l">
              <a:spcBef>
                <a:spcPts val="0"/>
              </a:spcBef>
              <a:spcAft>
                <a:spcPts val="0"/>
              </a:spcAft>
              <a:buSzPts val="1800"/>
              <a:buFont typeface="Fira Sans Condensed"/>
              <a:buChar char="➔"/>
            </a:pPr>
            <a:r>
              <a:rPr lang="en" u="sng">
                <a:solidFill>
                  <a:schemeClr val="hlink"/>
                </a:solidFill>
                <a:latin typeface="Fira Sans Condensed"/>
                <a:ea typeface="Fira Sans Condensed"/>
                <a:cs typeface="Fira Sans Condensed"/>
                <a:sym typeface="Fira Sans Condensed"/>
                <a:hlinkClick r:id="rId6"/>
              </a:rPr>
              <a:t>How is sea level rise related to climate change? (noaa.gov)</a:t>
            </a:r>
            <a:endParaRPr>
              <a:latin typeface="Fira Sans Condensed"/>
              <a:ea typeface="Fira Sans Condensed"/>
              <a:cs typeface="Fira Sans Condensed"/>
              <a:sym typeface="Fira Sans Condensed"/>
            </a:endParaRPr>
          </a:p>
          <a:p>
            <a:pPr indent="-342900" lvl="0" marL="457200" rtl="0" algn="l">
              <a:spcBef>
                <a:spcPts val="0"/>
              </a:spcBef>
              <a:spcAft>
                <a:spcPts val="0"/>
              </a:spcAft>
              <a:buSzPts val="1800"/>
              <a:buFont typeface="Fira Sans Condensed"/>
              <a:buChar char="➔"/>
            </a:pPr>
            <a:r>
              <a:rPr lang="en" u="sng">
                <a:solidFill>
                  <a:schemeClr val="hlink"/>
                </a:solidFill>
                <a:latin typeface="Fira Sans Condensed"/>
                <a:ea typeface="Fira Sans Condensed"/>
                <a:cs typeface="Fira Sans Condensed"/>
                <a:sym typeface="Fira Sans Condensed"/>
                <a:hlinkClick r:id="rId7"/>
              </a:rPr>
              <a:t>Coral Reef Ecosystems(noaa.gov)</a:t>
            </a:r>
            <a:r>
              <a:rPr lang="en">
                <a:latin typeface="Fira Sans Condensed"/>
                <a:ea typeface="Fira Sans Condensed"/>
                <a:cs typeface="Fira Sans Condensed"/>
                <a:sym typeface="Fira Sans Condensed"/>
              </a:rPr>
              <a:t>.</a:t>
            </a:r>
            <a:endParaRPr>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mph" presetID="8" presetSubtype="0">
                                  <p:stCondLst>
                                    <p:cond delay="0"/>
                                  </p:stCondLst>
                                  <p:childTnLst>
                                    <p:animRot by="-21600000">
                                      <p:cBhvr>
                                        <p:cTn dur="1000" fill="hold"/>
                                        <p:tgtEl>
                                          <p:spTgt spid="197"/>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1000"/>
                                        <p:tgtEl>
                                          <p:spTgt spid="19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1000"/>
                                        <p:tgtEl>
                                          <p:spTgt spid="198">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1000"/>
                                        <p:tgtEl>
                                          <p:spTgt spid="198">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1000"/>
                                        <p:tgtEl>
                                          <p:spTgt spid="198">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1000"/>
                                        <p:tgtEl>
                                          <p:spTgt spid="1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Meet the Team </a:t>
            </a:r>
            <a:endParaRPr>
              <a:latin typeface="Fira Sans Condensed"/>
              <a:ea typeface="Fira Sans Condensed"/>
              <a:cs typeface="Fira Sans Condensed"/>
              <a:sym typeface="Fira Sans Condensed"/>
            </a:endParaRPr>
          </a:p>
        </p:txBody>
      </p:sp>
      <p:sp>
        <p:nvSpPr>
          <p:cNvPr id="61" name="Google Shape;61;p14"/>
          <p:cNvSpPr txBox="1"/>
          <p:nvPr>
            <p:ph idx="1" type="body"/>
          </p:nvPr>
        </p:nvSpPr>
        <p:spPr>
          <a:xfrm>
            <a:off x="0" y="3634350"/>
            <a:ext cx="1875600" cy="6207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1200"/>
              </a:spcAft>
              <a:buSzPts val="1018"/>
              <a:buNone/>
            </a:pPr>
            <a:r>
              <a:rPr lang="en" sz="1210">
                <a:solidFill>
                  <a:schemeClr val="dk1"/>
                </a:solidFill>
                <a:latin typeface="Fira Sans Condensed"/>
                <a:ea typeface="Fira Sans Condensed"/>
                <a:cs typeface="Fira Sans Condensed"/>
                <a:sym typeface="Fira Sans Condensed"/>
              </a:rPr>
              <a:t>sea temperature research, </a:t>
            </a:r>
            <a:r>
              <a:rPr lang="en" sz="1210">
                <a:solidFill>
                  <a:schemeClr val="dk1"/>
                </a:solidFill>
                <a:latin typeface="Fira Sans Condensed"/>
                <a:ea typeface="Fira Sans Condensed"/>
                <a:cs typeface="Fira Sans Condensed"/>
                <a:sym typeface="Fira Sans Condensed"/>
              </a:rPr>
              <a:t>coding project assistance</a:t>
            </a:r>
            <a:endParaRPr sz="1210">
              <a:solidFill>
                <a:schemeClr val="dk1"/>
              </a:solidFill>
              <a:latin typeface="Fira Sans Condensed"/>
              <a:ea typeface="Fira Sans Condensed"/>
              <a:cs typeface="Fira Sans Condensed"/>
              <a:sym typeface="Fira Sans Condensed"/>
            </a:endParaRPr>
          </a:p>
        </p:txBody>
      </p:sp>
      <p:sp>
        <p:nvSpPr>
          <p:cNvPr id="62" name="Google Shape;62;p14"/>
          <p:cNvSpPr txBox="1"/>
          <p:nvPr>
            <p:ph idx="1" type="body"/>
          </p:nvPr>
        </p:nvSpPr>
        <p:spPr>
          <a:xfrm>
            <a:off x="1875600" y="3634350"/>
            <a:ext cx="1875600" cy="70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1"/>
                </a:solidFill>
                <a:latin typeface="Fira Sans Condensed"/>
                <a:ea typeface="Fira Sans Condensed"/>
                <a:cs typeface="Fira Sans Condensed"/>
                <a:sym typeface="Fira Sans Condensed"/>
              </a:rPr>
              <a:t>sea temperature research, coding project assistance</a:t>
            </a:r>
            <a:endParaRPr sz="1200">
              <a:solidFill>
                <a:schemeClr val="dk1"/>
              </a:solidFill>
              <a:latin typeface="Fira Sans Condensed"/>
              <a:ea typeface="Fira Sans Condensed"/>
              <a:cs typeface="Fira Sans Condensed"/>
              <a:sym typeface="Fira Sans Condensed"/>
            </a:endParaRPr>
          </a:p>
        </p:txBody>
      </p:sp>
      <p:sp>
        <p:nvSpPr>
          <p:cNvPr id="63" name="Google Shape;63;p14"/>
          <p:cNvSpPr txBox="1"/>
          <p:nvPr>
            <p:ph idx="1" type="body"/>
          </p:nvPr>
        </p:nvSpPr>
        <p:spPr>
          <a:xfrm>
            <a:off x="3634200" y="3634350"/>
            <a:ext cx="1875600" cy="1026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200">
                <a:solidFill>
                  <a:schemeClr val="dk1"/>
                </a:solidFill>
                <a:latin typeface="Fira Sans Condensed"/>
                <a:ea typeface="Fira Sans Condensed"/>
                <a:cs typeface="Fira Sans Condensed"/>
                <a:sym typeface="Fira Sans Condensed"/>
              </a:rPr>
              <a:t>sea temperature research, coding project assistance, </a:t>
            </a:r>
            <a:r>
              <a:rPr lang="en" sz="1200">
                <a:solidFill>
                  <a:schemeClr val="dk1"/>
                </a:solidFill>
                <a:latin typeface="Fira Sans Condensed"/>
                <a:ea typeface="Fira Sans Condensed"/>
                <a:cs typeface="Fira Sans Condensed"/>
                <a:sym typeface="Fira Sans Condensed"/>
              </a:rPr>
              <a:t>presentation screen sharing</a:t>
            </a:r>
            <a:endParaRPr sz="1200">
              <a:solidFill>
                <a:schemeClr val="dk1"/>
              </a:solidFill>
              <a:latin typeface="Fira Sans Condensed"/>
              <a:ea typeface="Fira Sans Condensed"/>
              <a:cs typeface="Fira Sans Condensed"/>
              <a:sym typeface="Fira Sans Condensed"/>
            </a:endParaRPr>
          </a:p>
        </p:txBody>
      </p:sp>
      <p:sp>
        <p:nvSpPr>
          <p:cNvPr id="64" name="Google Shape;64;p14"/>
          <p:cNvSpPr txBox="1"/>
          <p:nvPr>
            <p:ph idx="1" type="body"/>
          </p:nvPr>
        </p:nvSpPr>
        <p:spPr>
          <a:xfrm>
            <a:off x="5509800" y="3634350"/>
            <a:ext cx="1875600" cy="7089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200">
                <a:solidFill>
                  <a:schemeClr val="dk1"/>
                </a:solidFill>
                <a:latin typeface="Fira Sans Condensed"/>
                <a:ea typeface="Fira Sans Condensed"/>
                <a:cs typeface="Fira Sans Condensed"/>
                <a:sym typeface="Fira Sans Condensed"/>
              </a:rPr>
              <a:t>sea temperature research, coding project assistance, </a:t>
            </a:r>
            <a:r>
              <a:rPr lang="en" sz="1200">
                <a:solidFill>
                  <a:schemeClr val="dk1"/>
                </a:solidFill>
                <a:latin typeface="Fira Sans Condensed"/>
                <a:ea typeface="Fira Sans Condensed"/>
                <a:cs typeface="Fira Sans Condensed"/>
                <a:sym typeface="Fira Sans Condensed"/>
              </a:rPr>
              <a:t>coding</a:t>
            </a:r>
            <a:r>
              <a:rPr lang="en" sz="1200">
                <a:solidFill>
                  <a:schemeClr val="dk1"/>
                </a:solidFill>
                <a:latin typeface="Fira Sans Condensed"/>
                <a:ea typeface="Fira Sans Condensed"/>
                <a:cs typeface="Fira Sans Condensed"/>
                <a:sym typeface="Fira Sans Condensed"/>
              </a:rPr>
              <a:t> screen sharing</a:t>
            </a:r>
            <a:endParaRPr sz="1200">
              <a:solidFill>
                <a:schemeClr val="dk1"/>
              </a:solidFill>
              <a:latin typeface="Fira Sans Condensed"/>
              <a:ea typeface="Fira Sans Condensed"/>
              <a:cs typeface="Fira Sans Condensed"/>
              <a:sym typeface="Fira Sans Condensed"/>
            </a:endParaRPr>
          </a:p>
        </p:txBody>
      </p:sp>
      <p:sp>
        <p:nvSpPr>
          <p:cNvPr id="65" name="Google Shape;65;p14"/>
          <p:cNvSpPr txBox="1"/>
          <p:nvPr>
            <p:ph idx="1" type="body"/>
          </p:nvPr>
        </p:nvSpPr>
        <p:spPr>
          <a:xfrm>
            <a:off x="7268400" y="3634350"/>
            <a:ext cx="1875600" cy="7089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200">
                <a:solidFill>
                  <a:schemeClr val="dk1"/>
                </a:solidFill>
                <a:latin typeface="Fira Sans Condensed"/>
                <a:ea typeface="Fira Sans Condensed"/>
                <a:cs typeface="Fira Sans Condensed"/>
                <a:sym typeface="Fira Sans Condensed"/>
              </a:rPr>
              <a:t>sea temperature research, coding project assistance</a:t>
            </a:r>
            <a:endParaRPr sz="1200">
              <a:solidFill>
                <a:schemeClr val="dk1"/>
              </a:solidFill>
              <a:latin typeface="Fira Sans Condensed"/>
              <a:ea typeface="Fira Sans Condensed"/>
              <a:cs typeface="Fira Sans Condensed"/>
              <a:sym typeface="Fira Sans Condensed"/>
            </a:endParaRPr>
          </a:p>
        </p:txBody>
      </p:sp>
      <p:sp>
        <p:nvSpPr>
          <p:cNvPr id="66" name="Google Shape;66;p14"/>
          <p:cNvSpPr txBox="1"/>
          <p:nvPr>
            <p:ph idx="1" type="body"/>
          </p:nvPr>
        </p:nvSpPr>
        <p:spPr>
          <a:xfrm>
            <a:off x="1966350" y="3150150"/>
            <a:ext cx="16941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00">
                <a:solidFill>
                  <a:schemeClr val="dk1"/>
                </a:solidFill>
                <a:latin typeface="Fira Sans Condensed"/>
                <a:ea typeface="Fira Sans Condensed"/>
                <a:cs typeface="Fira Sans Condensed"/>
                <a:sym typeface="Fira Sans Condensed"/>
              </a:rPr>
              <a:t>Ashlee T.</a:t>
            </a:r>
            <a:endParaRPr b="1" sz="1600">
              <a:solidFill>
                <a:schemeClr val="dk1"/>
              </a:solidFill>
              <a:latin typeface="Fira Sans Condensed"/>
              <a:ea typeface="Fira Sans Condensed"/>
              <a:cs typeface="Fira Sans Condensed"/>
              <a:sym typeface="Fira Sans Condensed"/>
            </a:endParaRPr>
          </a:p>
        </p:txBody>
      </p:sp>
      <p:sp>
        <p:nvSpPr>
          <p:cNvPr id="67" name="Google Shape;67;p14"/>
          <p:cNvSpPr txBox="1"/>
          <p:nvPr>
            <p:ph idx="1" type="body"/>
          </p:nvPr>
        </p:nvSpPr>
        <p:spPr>
          <a:xfrm>
            <a:off x="90750" y="3150150"/>
            <a:ext cx="16941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00">
                <a:solidFill>
                  <a:schemeClr val="dk1"/>
                </a:solidFill>
                <a:latin typeface="Fira Sans Condensed"/>
                <a:ea typeface="Fira Sans Condensed"/>
                <a:cs typeface="Fira Sans Condensed"/>
                <a:sym typeface="Fira Sans Condensed"/>
              </a:rPr>
              <a:t>Angeles S.</a:t>
            </a:r>
            <a:endParaRPr b="1" sz="1600">
              <a:solidFill>
                <a:schemeClr val="dk1"/>
              </a:solidFill>
              <a:latin typeface="Fira Sans Condensed"/>
              <a:ea typeface="Fira Sans Condensed"/>
              <a:cs typeface="Fira Sans Condensed"/>
              <a:sym typeface="Fira Sans Condensed"/>
            </a:endParaRPr>
          </a:p>
        </p:txBody>
      </p:sp>
      <p:sp>
        <p:nvSpPr>
          <p:cNvPr id="68" name="Google Shape;68;p14"/>
          <p:cNvSpPr txBox="1"/>
          <p:nvPr>
            <p:ph idx="1" type="body"/>
          </p:nvPr>
        </p:nvSpPr>
        <p:spPr>
          <a:xfrm>
            <a:off x="3738075" y="3150150"/>
            <a:ext cx="16941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00">
                <a:solidFill>
                  <a:schemeClr val="dk1"/>
                </a:solidFill>
                <a:latin typeface="Fira Sans Condensed"/>
                <a:ea typeface="Fira Sans Condensed"/>
                <a:cs typeface="Fira Sans Condensed"/>
                <a:sym typeface="Fira Sans Condensed"/>
              </a:rPr>
              <a:t>Bre H</a:t>
            </a:r>
            <a:r>
              <a:rPr b="1" lang="en" sz="1600">
                <a:solidFill>
                  <a:schemeClr val="dk1"/>
                </a:solidFill>
                <a:latin typeface="Fira Sans Condensed"/>
                <a:ea typeface="Fira Sans Condensed"/>
                <a:cs typeface="Fira Sans Condensed"/>
                <a:sym typeface="Fira Sans Condensed"/>
              </a:rPr>
              <a:t>.</a:t>
            </a:r>
            <a:endParaRPr b="1" sz="1600">
              <a:solidFill>
                <a:schemeClr val="dk1"/>
              </a:solidFill>
              <a:latin typeface="Fira Sans Condensed"/>
              <a:ea typeface="Fira Sans Condensed"/>
              <a:cs typeface="Fira Sans Condensed"/>
              <a:sym typeface="Fira Sans Condensed"/>
            </a:endParaRPr>
          </a:p>
        </p:txBody>
      </p:sp>
      <p:sp>
        <p:nvSpPr>
          <p:cNvPr id="69" name="Google Shape;69;p14"/>
          <p:cNvSpPr txBox="1"/>
          <p:nvPr>
            <p:ph idx="1" type="body"/>
          </p:nvPr>
        </p:nvSpPr>
        <p:spPr>
          <a:xfrm>
            <a:off x="5600550" y="3150150"/>
            <a:ext cx="16941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00">
                <a:solidFill>
                  <a:schemeClr val="dk1"/>
                </a:solidFill>
                <a:latin typeface="Fira Sans Condensed"/>
                <a:ea typeface="Fira Sans Condensed"/>
                <a:cs typeface="Fira Sans Condensed"/>
                <a:sym typeface="Fira Sans Condensed"/>
              </a:rPr>
              <a:t>Leila C.</a:t>
            </a:r>
            <a:endParaRPr b="1" sz="1600">
              <a:solidFill>
                <a:schemeClr val="dk1"/>
              </a:solidFill>
              <a:latin typeface="Fira Sans Condensed"/>
              <a:ea typeface="Fira Sans Condensed"/>
              <a:cs typeface="Fira Sans Condensed"/>
              <a:sym typeface="Fira Sans Condensed"/>
            </a:endParaRPr>
          </a:p>
        </p:txBody>
      </p:sp>
      <p:sp>
        <p:nvSpPr>
          <p:cNvPr id="70" name="Google Shape;70;p14"/>
          <p:cNvSpPr txBox="1"/>
          <p:nvPr>
            <p:ph idx="1" type="body"/>
          </p:nvPr>
        </p:nvSpPr>
        <p:spPr>
          <a:xfrm>
            <a:off x="7359150" y="3150150"/>
            <a:ext cx="1694100" cy="484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00">
                <a:solidFill>
                  <a:schemeClr val="dk1"/>
                </a:solidFill>
                <a:latin typeface="Fira Sans Condensed"/>
                <a:ea typeface="Fira Sans Condensed"/>
                <a:cs typeface="Fira Sans Condensed"/>
                <a:sym typeface="Fira Sans Condensed"/>
              </a:rPr>
              <a:t>Rashini P</a:t>
            </a:r>
            <a:r>
              <a:rPr b="1" lang="en" sz="1600">
                <a:solidFill>
                  <a:schemeClr val="dk1"/>
                </a:solidFill>
                <a:latin typeface="Fira Sans Condensed"/>
                <a:ea typeface="Fira Sans Condensed"/>
                <a:cs typeface="Fira Sans Condensed"/>
                <a:sym typeface="Fira Sans Condensed"/>
              </a:rPr>
              <a:t>.</a:t>
            </a:r>
            <a:endParaRPr b="1" sz="1600">
              <a:solidFill>
                <a:schemeClr val="dk1"/>
              </a:solidFill>
              <a:latin typeface="Fira Sans Condensed"/>
              <a:ea typeface="Fira Sans Condensed"/>
              <a:cs typeface="Fira Sans Condensed"/>
              <a:sym typeface="Fira Sans Condensed"/>
            </a:endParaRPr>
          </a:p>
        </p:txBody>
      </p:sp>
      <p:pic>
        <p:nvPicPr>
          <p:cNvPr id="71" name="Google Shape;71;p14"/>
          <p:cNvPicPr preferRelativeResize="0"/>
          <p:nvPr/>
        </p:nvPicPr>
        <p:blipFill>
          <a:blip r:embed="rId3">
            <a:alphaModFix/>
          </a:blip>
          <a:stretch>
            <a:fillRect/>
          </a:stretch>
        </p:blipFill>
        <p:spPr>
          <a:xfrm>
            <a:off x="235300" y="1623538"/>
            <a:ext cx="1405000" cy="1405000"/>
          </a:xfrm>
          <a:prstGeom prst="rect">
            <a:avLst/>
          </a:prstGeom>
          <a:noFill/>
          <a:ln>
            <a:noFill/>
          </a:ln>
        </p:spPr>
      </p:pic>
      <p:pic>
        <p:nvPicPr>
          <p:cNvPr id="72" name="Google Shape;72;p14"/>
          <p:cNvPicPr preferRelativeResize="0"/>
          <p:nvPr/>
        </p:nvPicPr>
        <p:blipFill rotWithShape="1">
          <a:blip r:embed="rId4">
            <a:alphaModFix/>
          </a:blip>
          <a:srcRect b="0" l="8181" r="0" t="0"/>
          <a:stretch/>
        </p:blipFill>
        <p:spPr>
          <a:xfrm>
            <a:off x="2048350" y="1640638"/>
            <a:ext cx="1346000" cy="1370800"/>
          </a:xfrm>
          <a:prstGeom prst="rect">
            <a:avLst/>
          </a:prstGeom>
          <a:noFill/>
          <a:ln>
            <a:noFill/>
          </a:ln>
        </p:spPr>
      </p:pic>
      <p:pic>
        <p:nvPicPr>
          <p:cNvPr id="73" name="Google Shape;73;p14"/>
          <p:cNvPicPr preferRelativeResize="0"/>
          <p:nvPr/>
        </p:nvPicPr>
        <p:blipFill>
          <a:blip r:embed="rId5">
            <a:alphaModFix/>
          </a:blip>
          <a:stretch>
            <a:fillRect/>
          </a:stretch>
        </p:blipFill>
        <p:spPr>
          <a:xfrm>
            <a:off x="3802400" y="1640638"/>
            <a:ext cx="1405003" cy="1370799"/>
          </a:xfrm>
          <a:prstGeom prst="rect">
            <a:avLst/>
          </a:prstGeom>
          <a:noFill/>
          <a:ln>
            <a:noFill/>
          </a:ln>
        </p:spPr>
      </p:pic>
      <p:pic>
        <p:nvPicPr>
          <p:cNvPr id="74" name="Google Shape;74;p14"/>
          <p:cNvPicPr preferRelativeResize="0"/>
          <p:nvPr/>
        </p:nvPicPr>
        <p:blipFill>
          <a:blip r:embed="rId6">
            <a:alphaModFix/>
          </a:blip>
          <a:stretch>
            <a:fillRect/>
          </a:stretch>
        </p:blipFill>
        <p:spPr>
          <a:xfrm>
            <a:off x="5648000" y="1627850"/>
            <a:ext cx="1405002" cy="1249924"/>
          </a:xfrm>
          <a:prstGeom prst="rect">
            <a:avLst/>
          </a:prstGeom>
          <a:noFill/>
          <a:ln>
            <a:noFill/>
          </a:ln>
        </p:spPr>
      </p:pic>
      <p:pic>
        <p:nvPicPr>
          <p:cNvPr id="75" name="Google Shape;75;p14"/>
          <p:cNvPicPr preferRelativeResize="0"/>
          <p:nvPr/>
        </p:nvPicPr>
        <p:blipFill>
          <a:blip r:embed="rId7">
            <a:alphaModFix/>
          </a:blip>
          <a:stretch>
            <a:fillRect/>
          </a:stretch>
        </p:blipFill>
        <p:spPr>
          <a:xfrm>
            <a:off x="7493593" y="1649186"/>
            <a:ext cx="1282458" cy="1353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1000"/>
                                        <p:tgtEl>
                                          <p:spTgt spid="73"/>
                                        </p:tgtEl>
                                        <p:attrNameLst>
                                          <p:attrName>ppt_w</p:attrName>
                                        </p:attrNameLst>
                                      </p:cBhvr>
                                      <p:tavLst>
                                        <p:tav fmla="" tm="0">
                                          <p:val>
                                            <p:strVal val="0"/>
                                          </p:val>
                                        </p:tav>
                                        <p:tav fmla="" tm="100000">
                                          <p:val>
                                            <p:strVal val="#ppt_w"/>
                                          </p:val>
                                        </p:tav>
                                      </p:tavLst>
                                    </p:anim>
                                    <p:anim calcmode="lin" valueType="num">
                                      <p:cBhvr additive="base">
                                        <p:cTn dur="1000"/>
                                        <p:tgtEl>
                                          <p:spTgt spid="73"/>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73"/>
                                        </p:tgtEl>
                                        <p:attrNameLst>
                                          <p:attrName>r</p:attrName>
                                        </p:attrNameLst>
                                      </p:cBhvr>
                                    </p:animRot>
                                  </p:childTnLst>
                                </p:cTn>
                              </p:par>
                              <p:par>
                                <p:cTn fill="hold" nodeType="withEffect" presetClass="entr" presetID="23" presetSubtype="16">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ppt_w</p:attrName>
                                        </p:attrNameLst>
                                      </p:cBhvr>
                                      <p:tavLst>
                                        <p:tav fmla="" tm="0">
                                          <p:val>
                                            <p:strVal val="0"/>
                                          </p:val>
                                        </p:tav>
                                        <p:tav fmla="" tm="100000">
                                          <p:val>
                                            <p:strVal val="#ppt_w"/>
                                          </p:val>
                                        </p:tav>
                                      </p:tavLst>
                                    </p:anim>
                                    <p:anim calcmode="lin" valueType="num">
                                      <p:cBhvr additive="base">
                                        <p:cTn dur="1000"/>
                                        <p:tgtEl>
                                          <p:spTgt spid="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1000"/>
                                        <p:tgtEl>
                                          <p:spTgt spid="63"/>
                                        </p:tgtEl>
                                        <p:attrNameLst>
                                          <p:attrName>ppt_w</p:attrName>
                                        </p:attrNameLst>
                                      </p:cBhvr>
                                      <p:tavLst>
                                        <p:tav fmla="" tm="0">
                                          <p:val>
                                            <p:strVal val="0"/>
                                          </p:val>
                                        </p:tav>
                                        <p:tav fmla="" tm="100000">
                                          <p:val>
                                            <p:strVal val="#ppt_w"/>
                                          </p:val>
                                        </p:tav>
                                      </p:tavLst>
                                    </p:anim>
                                    <p:anim calcmode="lin" valueType="num">
                                      <p:cBhvr additive="base">
                                        <p:cTn dur="1000"/>
                                        <p:tgtEl>
                                          <p:spTgt spid="63"/>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1000"/>
                                        <p:tgtEl>
                                          <p:spTgt spid="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520">
                <a:latin typeface="Fira Sans Condensed"/>
                <a:ea typeface="Fira Sans Condensed"/>
                <a:cs typeface="Fira Sans Condensed"/>
                <a:sym typeface="Fira Sans Condensed"/>
              </a:rPr>
              <a:t>Introduction &amp; Relation to Climate Change </a:t>
            </a:r>
            <a:r>
              <a:rPr lang="en" sz="2520">
                <a:latin typeface="Fira Sans Condensed"/>
                <a:ea typeface="Fira Sans Condensed"/>
                <a:cs typeface="Fira Sans Condensed"/>
                <a:sym typeface="Fira Sans Condensed"/>
              </a:rPr>
              <a:t> </a:t>
            </a:r>
            <a:endParaRPr sz="2520">
              <a:latin typeface="Fira Sans Condensed"/>
              <a:ea typeface="Fira Sans Condensed"/>
              <a:cs typeface="Fira Sans Condensed"/>
              <a:sym typeface="Fira Sans Condensed"/>
            </a:endParaRPr>
          </a:p>
        </p:txBody>
      </p:sp>
      <p:sp>
        <p:nvSpPr>
          <p:cNvPr id="81" name="Google Shape;81;p15"/>
          <p:cNvSpPr txBox="1"/>
          <p:nvPr>
            <p:ph idx="1" type="body"/>
          </p:nvPr>
        </p:nvSpPr>
        <p:spPr>
          <a:xfrm>
            <a:off x="311700" y="1017725"/>
            <a:ext cx="8520600" cy="355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Font typeface="Fira Sans Condensed"/>
              <a:buChar char="➔"/>
            </a:pPr>
            <a:r>
              <a:rPr lang="en" sz="1500">
                <a:solidFill>
                  <a:schemeClr val="dk1"/>
                </a:solidFill>
                <a:latin typeface="Fira Sans Condensed"/>
                <a:ea typeface="Fira Sans Condensed"/>
                <a:cs typeface="Fira Sans Condensed"/>
                <a:sym typeface="Fira Sans Condensed"/>
              </a:rPr>
              <a:t>Sea level and temperature anomalies relates to climate change, between the three data list we saw how over the years (1992 - 2016) the level of Seawater has increased this is due to how the temperatures around the globe have started to warm up because of climate change, which causes glaciers and ice sheets to combine and melt, therefore causing an seawater levels increase. </a:t>
            </a:r>
            <a:endParaRPr sz="1500">
              <a:solidFill>
                <a:schemeClr val="dk1"/>
              </a:solidFill>
              <a:latin typeface="Fira Sans Condensed"/>
              <a:ea typeface="Fira Sans Condensed"/>
              <a:cs typeface="Fira Sans Condensed"/>
              <a:sym typeface="Fira Sans Condensed"/>
            </a:endParaRPr>
          </a:p>
          <a:p>
            <a:pPr indent="0" lvl="0" marL="0" rtl="0" algn="l">
              <a:spcBef>
                <a:spcPts val="1200"/>
              </a:spcBef>
              <a:spcAft>
                <a:spcPts val="0"/>
              </a:spcAft>
              <a:buNone/>
            </a:pPr>
            <a:r>
              <a:rPr lang="en" sz="2500">
                <a:solidFill>
                  <a:schemeClr val="dk1"/>
                </a:solidFill>
                <a:latin typeface="Fira Sans Condensed"/>
                <a:ea typeface="Fira Sans Condensed"/>
                <a:cs typeface="Fira Sans Condensed"/>
                <a:sym typeface="Fira Sans Condensed"/>
              </a:rPr>
              <a:t>Why is this important anyways?</a:t>
            </a:r>
            <a:r>
              <a:rPr lang="en">
                <a:solidFill>
                  <a:schemeClr val="dk1"/>
                </a:solidFill>
                <a:latin typeface="Fira Sans Condensed"/>
                <a:ea typeface="Fira Sans Condensed"/>
                <a:cs typeface="Fira Sans Condensed"/>
                <a:sym typeface="Fira Sans Condensed"/>
              </a:rPr>
              <a:t> </a:t>
            </a:r>
            <a:endParaRPr>
              <a:solidFill>
                <a:schemeClr val="dk1"/>
              </a:solidFill>
              <a:latin typeface="Fira Sans Condensed"/>
              <a:ea typeface="Fira Sans Condensed"/>
              <a:cs typeface="Fira Sans Condensed"/>
              <a:sym typeface="Fira Sans Condensed"/>
            </a:endParaRPr>
          </a:p>
          <a:p>
            <a:pPr indent="-323850" lvl="0" marL="457200" rtl="0" algn="l">
              <a:spcBef>
                <a:spcPts val="1200"/>
              </a:spcBef>
              <a:spcAft>
                <a:spcPts val="0"/>
              </a:spcAft>
              <a:buClr>
                <a:schemeClr val="dk1"/>
              </a:buClr>
              <a:buSzPts val="1500"/>
              <a:buFont typeface="Fira Sans Condensed"/>
              <a:buChar char="➔"/>
            </a:pPr>
            <a:r>
              <a:rPr lang="en" sz="1500">
                <a:solidFill>
                  <a:schemeClr val="dk1"/>
                </a:solidFill>
                <a:latin typeface="Fira Sans Condensed"/>
                <a:ea typeface="Fira Sans Condensed"/>
                <a:cs typeface="Fira Sans Condensed"/>
                <a:sym typeface="Fira Sans Condensed"/>
              </a:rPr>
              <a:t>The sea plays a major part in keeping a balance between Co² and global warming. This means that, too much levels of </a:t>
            </a:r>
            <a:r>
              <a:rPr lang="en" sz="1500">
                <a:solidFill>
                  <a:schemeClr val="dk1"/>
                </a:solidFill>
                <a:latin typeface="Fira Sans Condensed"/>
                <a:ea typeface="Fira Sans Condensed"/>
                <a:cs typeface="Fira Sans Condensed"/>
                <a:sym typeface="Fira Sans Condensed"/>
              </a:rPr>
              <a:t>Co² </a:t>
            </a:r>
            <a:r>
              <a:rPr lang="en" sz="1500">
                <a:solidFill>
                  <a:schemeClr val="dk1"/>
                </a:solidFill>
                <a:latin typeface="Fira Sans Condensed"/>
                <a:ea typeface="Fira Sans Condensed"/>
                <a:cs typeface="Fira Sans Condensed"/>
                <a:sym typeface="Fira Sans Condensed"/>
              </a:rPr>
              <a:t> leads to a rise in global warming because </a:t>
            </a:r>
            <a:r>
              <a:rPr lang="en" sz="1500">
                <a:solidFill>
                  <a:schemeClr val="dk1"/>
                </a:solidFill>
                <a:latin typeface="Fira Sans Condensed"/>
                <a:ea typeface="Fira Sans Condensed"/>
                <a:cs typeface="Fira Sans Condensed"/>
                <a:sym typeface="Fira Sans Condensed"/>
              </a:rPr>
              <a:t>Co² traps heat inside earth's atmosphere</a:t>
            </a:r>
            <a:r>
              <a:rPr lang="en" sz="1500">
                <a:solidFill>
                  <a:schemeClr val="dk1"/>
                </a:solidFill>
                <a:latin typeface="Fira Sans Condensed"/>
                <a:ea typeface="Fira Sans Condensed"/>
                <a:cs typeface="Fira Sans Condensed"/>
                <a:sym typeface="Fira Sans Condensed"/>
              </a:rPr>
              <a:t>, while a drop in levels of </a:t>
            </a:r>
            <a:r>
              <a:rPr lang="en" sz="1500">
                <a:solidFill>
                  <a:schemeClr val="dk1"/>
                </a:solidFill>
                <a:latin typeface="Fira Sans Condensed"/>
                <a:ea typeface="Fira Sans Condensed"/>
                <a:cs typeface="Fira Sans Condensed"/>
                <a:sym typeface="Fira Sans Condensed"/>
              </a:rPr>
              <a:t>Co² </a:t>
            </a:r>
            <a:r>
              <a:rPr lang="en" sz="1500">
                <a:solidFill>
                  <a:schemeClr val="dk1"/>
                </a:solidFill>
                <a:latin typeface="Fira Sans Condensed"/>
                <a:ea typeface="Fira Sans Condensed"/>
                <a:cs typeface="Fira Sans Condensed"/>
                <a:sym typeface="Fira Sans Condensed"/>
              </a:rPr>
              <a:t> can lead to a drop in global warming as well.  </a:t>
            </a:r>
            <a:r>
              <a:rPr lang="en" sz="1500">
                <a:solidFill>
                  <a:schemeClr val="dk1"/>
                </a:solidFill>
                <a:latin typeface="Fira Sans Condensed"/>
                <a:ea typeface="Fira Sans Condensed"/>
                <a:cs typeface="Fira Sans Condensed"/>
                <a:sym typeface="Fira Sans Condensed"/>
              </a:rPr>
              <a:t>Additionally</a:t>
            </a:r>
            <a:r>
              <a:rPr lang="en" sz="1500">
                <a:solidFill>
                  <a:schemeClr val="dk1"/>
                </a:solidFill>
                <a:latin typeface="Fira Sans Condensed"/>
                <a:ea typeface="Fira Sans Condensed"/>
                <a:cs typeface="Fira Sans Condensed"/>
                <a:sym typeface="Fira Sans Condensed"/>
              </a:rPr>
              <a:t>, not only does the expansion of seawater affect the atmosphere, but it also affects our coastal environment. For example, sea level rise encourages a rise in flooding and storm surges. </a:t>
            </a:r>
            <a:endParaRPr>
              <a:solidFill>
                <a:schemeClr val="dk1"/>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1000"/>
                                        <p:tgtEl>
                                          <p:spTgt spid="80"/>
                                        </p:tgtEl>
                                        <p:attrNameLst>
                                          <p:attrName>ppt_w</p:attrName>
                                        </p:attrNameLst>
                                      </p:cBhvr>
                                      <p:tavLst>
                                        <p:tav fmla="" tm="0">
                                          <p:val>
                                            <p:strVal val="0"/>
                                          </p:val>
                                        </p:tav>
                                        <p:tav fmla="" tm="100000">
                                          <p:val>
                                            <p:strVal val="#ppt_w"/>
                                          </p:val>
                                        </p:tav>
                                      </p:tavLst>
                                    </p:anim>
                                    <p:anim calcmode="lin" valueType="num">
                                      <p:cBhvr additive="base">
                                        <p:cTn dur="1000"/>
                                        <p:tgtEl>
                                          <p:spTgt spid="8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 calcmode="lin" valueType="num">
                                      <p:cBhvr additive="base">
                                        <p:cTn dur="1000"/>
                                        <p:tgtEl>
                                          <p:spTgt spid="81">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81">
                                            <p:txEl>
                                              <p:pRg end="0" st="0"/>
                                            </p:txEl>
                                          </p:spTgt>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 calcmode="lin" valueType="num">
                                      <p:cBhvr additive="base">
                                        <p:cTn dur="1000"/>
                                        <p:tgtEl>
                                          <p:spTgt spid="81">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81">
                                            <p:txEl>
                                              <p:pRg end="1" st="1"/>
                                            </p:txEl>
                                          </p:spTgt>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 calcmode="lin" valueType="num">
                                      <p:cBhvr additive="base">
                                        <p:cTn dur="1000"/>
                                        <p:tgtEl>
                                          <p:spTgt spid="81">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81">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286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Fira Sans Condensed"/>
                <a:ea typeface="Fira Sans Condensed"/>
                <a:cs typeface="Fira Sans Condensed"/>
                <a:sym typeface="Fira Sans Condensed"/>
              </a:rPr>
              <a:t>Why visualizations?</a:t>
            </a:r>
            <a:r>
              <a:rPr lang="en">
                <a:latin typeface="Fira Sans Condensed"/>
                <a:ea typeface="Fira Sans Condensed"/>
                <a:cs typeface="Fira Sans Condensed"/>
                <a:sym typeface="Fira Sans Condensed"/>
              </a:rPr>
              <a:t>  </a:t>
            </a:r>
            <a:endParaRPr>
              <a:latin typeface="Fira Sans Condensed"/>
              <a:ea typeface="Fira Sans Condensed"/>
              <a:cs typeface="Fira Sans Condensed"/>
              <a:sym typeface="Fira Sans Condensed"/>
            </a:endParaRPr>
          </a:p>
        </p:txBody>
      </p:sp>
      <p:sp>
        <p:nvSpPr>
          <p:cNvPr id="87" name="Google Shape;87;p16"/>
          <p:cNvSpPr txBox="1"/>
          <p:nvPr>
            <p:ph idx="1" type="body"/>
          </p:nvPr>
        </p:nvSpPr>
        <p:spPr>
          <a:xfrm>
            <a:off x="311700" y="1017725"/>
            <a:ext cx="8520600" cy="38352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Without being able to see the changes in temperature over the years, the grid allowed us to see that by adding colors. </a:t>
            </a:r>
            <a:endParaRPr>
              <a:solidFill>
                <a:schemeClr val="dk1"/>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342900" lvl="0" marL="457200" rtl="0" algn="l">
              <a:lnSpc>
                <a:spcPct val="100000"/>
              </a:lnSpc>
              <a:spcBef>
                <a:spcPts val="1200"/>
              </a:spcBef>
              <a:spcAft>
                <a:spcPts val="0"/>
              </a:spcAft>
              <a:buClr>
                <a:schemeClr val="dk1"/>
              </a:buClr>
              <a:buSzPts val="1800"/>
              <a:buFont typeface="Fira Sans Condensed"/>
              <a:buChar char="➔"/>
            </a:pPr>
            <a:r>
              <a:rPr lang="en">
                <a:solidFill>
                  <a:schemeClr val="dk1"/>
                </a:solidFill>
                <a:latin typeface="Fira Sans Condensed"/>
                <a:ea typeface="Fira Sans Condensed"/>
                <a:cs typeface="Fira Sans Condensed"/>
                <a:sym typeface="Fira Sans Condensed"/>
              </a:rPr>
              <a:t>A grid also made the data a lot easier to read and follow and gave a really clear picture as to the location of these changes.</a:t>
            </a:r>
            <a:endParaRPr>
              <a:solidFill>
                <a:schemeClr val="dk1"/>
              </a:solidFill>
              <a:latin typeface="Fira Sans Condensed"/>
              <a:ea typeface="Fira Sans Condensed"/>
              <a:cs typeface="Fira Sans Condensed"/>
              <a:sym typeface="Fira Sans Condensed"/>
            </a:endParaRPr>
          </a:p>
          <a:p>
            <a:pPr indent="0" lvl="0" marL="457200" rtl="0" algn="l">
              <a:lnSpc>
                <a:spcPct val="100000"/>
              </a:lnSpc>
              <a:spcBef>
                <a:spcPts val="0"/>
              </a:spcBef>
              <a:spcAft>
                <a:spcPts val="0"/>
              </a:spcAft>
              <a:buNone/>
            </a:pPr>
            <a:r>
              <a:t/>
            </a:r>
            <a:endParaRPr>
              <a:solidFill>
                <a:schemeClr val="dk1"/>
              </a:solidFill>
              <a:latin typeface="Fira Sans Condensed"/>
              <a:ea typeface="Fira Sans Condensed"/>
              <a:cs typeface="Fira Sans Condensed"/>
              <a:sym typeface="Fira Sans Condensed"/>
            </a:endParaRPr>
          </a:p>
          <a:p>
            <a:pPr indent="-330200" lvl="0" marL="457200" rtl="0" algn="l">
              <a:lnSpc>
                <a:spcPct val="100000"/>
              </a:lnSpc>
              <a:spcBef>
                <a:spcPts val="1200"/>
              </a:spcBef>
              <a:spcAft>
                <a:spcPts val="0"/>
              </a:spcAft>
              <a:buClr>
                <a:schemeClr val="dk1"/>
              </a:buClr>
              <a:buSzPts val="1600"/>
              <a:buFont typeface="Fira Sans Condensed"/>
              <a:buChar char="➔"/>
            </a:pPr>
            <a:r>
              <a:rPr lang="en">
                <a:solidFill>
                  <a:schemeClr val="dk1"/>
                </a:solidFill>
                <a:latin typeface="Fira Sans Condensed"/>
                <a:ea typeface="Fira Sans Condensed"/>
                <a:cs typeface="Fira Sans Condensed"/>
                <a:sym typeface="Fira Sans Condensed"/>
              </a:rPr>
              <a:t>We use Python simply because it’s an easier way to perform a tedious task. With the large </a:t>
            </a:r>
            <a:r>
              <a:rPr lang="en">
                <a:solidFill>
                  <a:schemeClr val="dk1"/>
                </a:solidFill>
                <a:latin typeface="Fira Sans Condensed"/>
                <a:ea typeface="Fira Sans Condensed"/>
                <a:cs typeface="Fira Sans Condensed"/>
                <a:sym typeface="Fira Sans Condensed"/>
              </a:rPr>
              <a:t>amount</a:t>
            </a:r>
            <a:r>
              <a:rPr lang="en">
                <a:solidFill>
                  <a:schemeClr val="dk1"/>
                </a:solidFill>
                <a:latin typeface="Fira Sans Condensed"/>
                <a:ea typeface="Fira Sans Condensed"/>
                <a:cs typeface="Fira Sans Condensed"/>
                <a:sym typeface="Fira Sans Condensed"/>
              </a:rPr>
              <a:t> of data we had been given, </a:t>
            </a:r>
            <a:r>
              <a:rPr lang="en">
                <a:solidFill>
                  <a:schemeClr val="dk1"/>
                </a:solidFill>
                <a:latin typeface="Fira Sans Condensed"/>
                <a:ea typeface="Fira Sans Condensed"/>
                <a:cs typeface="Fira Sans Condensed"/>
                <a:sym typeface="Fira Sans Condensed"/>
              </a:rPr>
              <a:t>Python</a:t>
            </a:r>
            <a:r>
              <a:rPr lang="en">
                <a:solidFill>
                  <a:schemeClr val="dk1"/>
                </a:solidFill>
                <a:latin typeface="Fira Sans Condensed"/>
                <a:ea typeface="Fira Sans Condensed"/>
                <a:cs typeface="Fira Sans Condensed"/>
                <a:sym typeface="Fira Sans Condensed"/>
              </a:rPr>
              <a:t> made it a lot easier to make visualizations of the sea temperature anomalies, and gave us the </a:t>
            </a:r>
            <a:r>
              <a:rPr lang="en">
                <a:solidFill>
                  <a:schemeClr val="dk1"/>
                </a:solidFill>
                <a:latin typeface="Fira Sans Condensed"/>
                <a:ea typeface="Fira Sans Condensed"/>
                <a:cs typeface="Fira Sans Condensed"/>
                <a:sym typeface="Fira Sans Condensed"/>
              </a:rPr>
              <a:t>libraries</a:t>
            </a:r>
            <a:r>
              <a:rPr lang="en">
                <a:solidFill>
                  <a:schemeClr val="dk1"/>
                </a:solidFill>
                <a:latin typeface="Fira Sans Condensed"/>
                <a:ea typeface="Fira Sans Condensed"/>
                <a:cs typeface="Fira Sans Condensed"/>
                <a:sym typeface="Fira Sans Condensed"/>
              </a:rPr>
              <a:t> we would need to </a:t>
            </a:r>
            <a:r>
              <a:rPr lang="en">
                <a:solidFill>
                  <a:schemeClr val="dk1"/>
                </a:solidFill>
                <a:latin typeface="Fira Sans Condensed"/>
                <a:ea typeface="Fira Sans Condensed"/>
                <a:cs typeface="Fira Sans Condensed"/>
                <a:sym typeface="Fira Sans Condensed"/>
              </a:rPr>
              <a:t>perform</a:t>
            </a:r>
            <a:r>
              <a:rPr lang="en">
                <a:solidFill>
                  <a:schemeClr val="dk1"/>
                </a:solidFill>
                <a:latin typeface="Fira Sans Condensed"/>
                <a:ea typeface="Fira Sans Condensed"/>
                <a:cs typeface="Fira Sans Condensed"/>
                <a:sym typeface="Fira Sans Condensed"/>
              </a:rPr>
              <a:t> these tasks simply.</a:t>
            </a:r>
            <a:r>
              <a:rPr lang="en" sz="1600">
                <a:solidFill>
                  <a:schemeClr val="dk1"/>
                </a:solidFill>
                <a:latin typeface="Fira Sans Condensed"/>
                <a:ea typeface="Fira Sans Condensed"/>
                <a:cs typeface="Fira Sans Condensed"/>
                <a:sym typeface="Fira Sans Condensed"/>
              </a:rPr>
              <a:t> </a:t>
            </a:r>
            <a:endParaRPr sz="1600">
              <a:solidFill>
                <a:schemeClr val="dk1"/>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ppt_w</p:attrName>
                                        </p:attrNameLst>
                                      </p:cBhvr>
                                      <p:tavLst>
                                        <p:tav fmla="" tm="0">
                                          <p:val>
                                            <p:strVal val="0"/>
                                          </p:val>
                                        </p:tav>
                                        <p:tav fmla="" tm="100000">
                                          <p:val>
                                            <p:strVal val="#ppt_w"/>
                                          </p:val>
                                        </p:tav>
                                      </p:tavLst>
                                    </p:anim>
                                    <p:anim calcmode="lin" valueType="num">
                                      <p:cBhvr additive="base">
                                        <p:cTn dur="1000"/>
                                        <p:tgtEl>
                                          <p:spTgt spid="86"/>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86"/>
                                        </p:tgtEl>
                                        <p:attrNameLst>
                                          <p:attrName>r</p:attrName>
                                        </p:attrNameLst>
                                      </p:cBhvr>
                                    </p:animRo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anim calcmode="lin" valueType="num">
                                      <p:cBhvr additive="base">
                                        <p:cTn dur="1000"/>
                                        <p:tgtEl>
                                          <p:spTgt spid="8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anim calcmode="lin" valueType="num">
                                      <p:cBhvr additive="base">
                                        <p:cTn dur="1000"/>
                                        <p:tgtEl>
                                          <p:spTgt spid="8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87">
                                            <p:txEl>
                                              <p:pRg end="2" st="2"/>
                                            </p:txEl>
                                          </p:spTgt>
                                        </p:tgtEl>
                                        <p:attrNameLst>
                                          <p:attrName>style.visibility</p:attrName>
                                        </p:attrNameLst>
                                      </p:cBhvr>
                                      <p:to>
                                        <p:strVal val="visible"/>
                                      </p:to>
                                    </p:set>
                                    <p:anim calcmode="lin" valueType="num">
                                      <p:cBhvr additive="base">
                                        <p:cTn dur="1000"/>
                                        <p:tgtEl>
                                          <p:spTgt spid="8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87">
                                            <p:txEl>
                                              <p:pRg end="3" st="3"/>
                                            </p:txEl>
                                          </p:spTgt>
                                        </p:tgtEl>
                                        <p:attrNameLst>
                                          <p:attrName>style.visibility</p:attrName>
                                        </p:attrNameLst>
                                      </p:cBhvr>
                                      <p:to>
                                        <p:strVal val="visible"/>
                                      </p:to>
                                    </p:set>
                                    <p:anim calcmode="lin" valueType="num">
                                      <p:cBhvr additive="base">
                                        <p:cTn dur="1000"/>
                                        <p:tgtEl>
                                          <p:spTgt spid="8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87">
                                            <p:txEl>
                                              <p:pRg end="4" st="4"/>
                                            </p:txEl>
                                          </p:spTgt>
                                        </p:tgtEl>
                                        <p:attrNameLst>
                                          <p:attrName>style.visibility</p:attrName>
                                        </p:attrNameLst>
                                      </p:cBhvr>
                                      <p:to>
                                        <p:strVal val="visible"/>
                                      </p:to>
                                    </p:set>
                                    <p:anim calcmode="lin" valueType="num">
                                      <p:cBhvr additive="base">
                                        <p:cTn dur="1000"/>
                                        <p:tgtEl>
                                          <p:spTgt spid="87">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1" name="Shape 91"/>
        <p:cNvGrpSpPr/>
        <p:nvPr/>
      </p:nvGrpSpPr>
      <p:grpSpPr>
        <a:xfrm>
          <a:off x="0" y="0"/>
          <a:ext cx="0" cy="0"/>
          <a:chOff x="0" y="0"/>
          <a:chExt cx="0" cy="0"/>
        </a:xfrm>
      </p:grpSpPr>
      <p:sp>
        <p:nvSpPr>
          <p:cNvPr id="92" name="Google Shape;92;p17"/>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500">
                <a:solidFill>
                  <a:schemeClr val="dk1"/>
                </a:solidFill>
                <a:latin typeface="Fira Sans Condensed"/>
                <a:ea typeface="Fira Sans Condensed"/>
                <a:cs typeface="Fira Sans Condensed"/>
                <a:sym typeface="Fira Sans Condensed"/>
              </a:rPr>
              <a:t>Map 1: December 2002 Code</a:t>
            </a:r>
            <a:endParaRPr/>
          </a:p>
        </p:txBody>
      </p:sp>
      <p:pic>
        <p:nvPicPr>
          <p:cNvPr id="93" name="Google Shape;93;p17"/>
          <p:cNvPicPr preferRelativeResize="0"/>
          <p:nvPr/>
        </p:nvPicPr>
        <p:blipFill>
          <a:blip r:embed="rId3">
            <a:alphaModFix/>
          </a:blip>
          <a:stretch>
            <a:fillRect/>
          </a:stretch>
        </p:blipFill>
        <p:spPr>
          <a:xfrm>
            <a:off x="4702050" y="2376325"/>
            <a:ext cx="4331525" cy="1854250"/>
          </a:xfrm>
          <a:prstGeom prst="rect">
            <a:avLst/>
          </a:prstGeom>
          <a:noFill/>
          <a:ln>
            <a:noFill/>
          </a:ln>
        </p:spPr>
      </p:pic>
      <p:pic>
        <p:nvPicPr>
          <p:cNvPr id="94" name="Google Shape;94;p17"/>
          <p:cNvPicPr preferRelativeResize="0"/>
          <p:nvPr/>
        </p:nvPicPr>
        <p:blipFill>
          <a:blip r:embed="rId4">
            <a:alphaModFix/>
          </a:blip>
          <a:stretch>
            <a:fillRect/>
          </a:stretch>
        </p:blipFill>
        <p:spPr>
          <a:xfrm>
            <a:off x="0" y="152400"/>
            <a:ext cx="4438299" cy="2583699"/>
          </a:xfrm>
          <a:prstGeom prst="rect">
            <a:avLst/>
          </a:prstGeom>
          <a:noFill/>
          <a:ln>
            <a:noFill/>
          </a:ln>
        </p:spPr>
      </p:pic>
      <p:sp>
        <p:nvSpPr>
          <p:cNvPr id="95" name="Google Shape;95;p17"/>
          <p:cNvSpPr txBox="1"/>
          <p:nvPr>
            <p:ph idx="1" type="body"/>
          </p:nvPr>
        </p:nvSpPr>
        <p:spPr>
          <a:xfrm>
            <a:off x="4897175" y="359325"/>
            <a:ext cx="3797400" cy="17757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Library used: csv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When printing first row of data lists, we saw 9998 repeatedly </a:t>
            </a:r>
            <a:endParaRPr sz="1800">
              <a:solidFill>
                <a:schemeClr val="dk1"/>
              </a:solidFill>
              <a:latin typeface="Fira Sans Condensed"/>
              <a:ea typeface="Fira Sans Condensed"/>
              <a:cs typeface="Fira Sans Condensed"/>
              <a:sym typeface="Fira Sans Condensed"/>
            </a:endParaRPr>
          </a:p>
        </p:txBody>
      </p:sp>
      <p:sp>
        <p:nvSpPr>
          <p:cNvPr id="96" name="Google Shape;96;p17"/>
          <p:cNvSpPr txBox="1"/>
          <p:nvPr>
            <p:ph idx="1" type="body"/>
          </p:nvPr>
        </p:nvSpPr>
        <p:spPr>
          <a:xfrm>
            <a:off x="472725" y="2736100"/>
            <a:ext cx="3797400" cy="166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Minimum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Maximum value: 5 </a:t>
            </a:r>
            <a:endParaRPr sz="1800">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800">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additive="base">
                                        <p:cTn dur="1000"/>
                                        <p:tgtEl>
                                          <p:spTgt spid="9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 calcmode="lin" valueType="num">
                                      <p:cBhvr additive="base">
                                        <p:cTn dur="1000"/>
                                        <p:tgtEl>
                                          <p:spTgt spid="9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 calcmode="lin" valueType="num">
                                      <p:cBhvr additive="base">
                                        <p:cTn dur="1000"/>
                                        <p:tgtEl>
                                          <p:spTgt spid="9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 calcmode="lin" valueType="num">
                                      <p:cBhvr additive="base">
                                        <p:cTn dur="1000"/>
                                        <p:tgtEl>
                                          <p:spTgt spid="9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 calcmode="lin" valueType="num">
                                      <p:cBhvr additive="base">
                                        <p:cTn dur="1000"/>
                                        <p:tgtEl>
                                          <p:spTgt spid="9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 calcmode="lin" valueType="num">
                                      <p:cBhvr additive="base">
                                        <p:cTn dur="1000"/>
                                        <p:tgtEl>
                                          <p:spTgt spid="9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 calcmode="lin" valueType="num">
                                      <p:cBhvr additive="base">
                                        <p:cTn dur="1000"/>
                                        <p:tgtEl>
                                          <p:spTgt spid="96">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0" name="Shape 100"/>
        <p:cNvGrpSpPr/>
        <p:nvPr/>
      </p:nvGrpSpPr>
      <p:grpSpPr>
        <a:xfrm>
          <a:off x="0" y="0"/>
          <a:ext cx="0" cy="0"/>
          <a:chOff x="0" y="0"/>
          <a:chExt cx="0" cy="0"/>
        </a:xfrm>
      </p:grpSpPr>
      <p:sp>
        <p:nvSpPr>
          <p:cNvPr id="101" name="Google Shape;101;p18"/>
          <p:cNvSpPr txBox="1"/>
          <p:nvPr>
            <p:ph type="title"/>
          </p:nvPr>
        </p:nvSpPr>
        <p:spPr>
          <a:xfrm>
            <a:off x="4907375" y="565050"/>
            <a:ext cx="3797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Map 1: December 2002 Code</a:t>
            </a:r>
            <a:endParaRPr sz="2500">
              <a:latin typeface="Fira Sans Condensed"/>
              <a:ea typeface="Fira Sans Condensed"/>
              <a:cs typeface="Fira Sans Condensed"/>
              <a:sym typeface="Fira Sans Condensed"/>
            </a:endParaRPr>
          </a:p>
        </p:txBody>
      </p:sp>
      <p:sp>
        <p:nvSpPr>
          <p:cNvPr id="102" name="Google Shape;102;p18"/>
          <p:cNvSpPr txBox="1"/>
          <p:nvPr>
            <p:ph idx="1" type="body"/>
          </p:nvPr>
        </p:nvSpPr>
        <p:spPr>
          <a:xfrm>
            <a:off x="4907425" y="1399050"/>
            <a:ext cx="3797400" cy="1514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Minimum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Maximum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Colors from blue to red</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Graph type used: color map/grid </a:t>
            </a:r>
            <a:endParaRPr sz="1800">
              <a:solidFill>
                <a:schemeClr val="dk1"/>
              </a:solidFill>
              <a:latin typeface="Fira Sans Condensed"/>
              <a:ea typeface="Fira Sans Condensed"/>
              <a:cs typeface="Fira Sans Condensed"/>
              <a:sym typeface="Fira Sans Condensed"/>
            </a:endParaRPr>
          </a:p>
        </p:txBody>
      </p:sp>
      <p:pic>
        <p:nvPicPr>
          <p:cNvPr id="103" name="Google Shape;103;p18"/>
          <p:cNvPicPr preferRelativeResize="0"/>
          <p:nvPr/>
        </p:nvPicPr>
        <p:blipFill>
          <a:blip r:embed="rId3">
            <a:alphaModFix/>
          </a:blip>
          <a:stretch>
            <a:fillRect/>
          </a:stretch>
        </p:blipFill>
        <p:spPr>
          <a:xfrm>
            <a:off x="655450" y="152400"/>
            <a:ext cx="3353062"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p:tgtEl>
                                          <p:spTgt spid="1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1000"/>
                                        <p:tgtEl>
                                          <p:spTgt spid="10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000"/>
                                        <p:tgtEl>
                                          <p:spTgt spid="1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555600"/>
            <a:ext cx="3209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Map 1: December 2002</a:t>
            </a:r>
            <a:endParaRPr sz="2500">
              <a:latin typeface="Fira Sans Condensed"/>
              <a:ea typeface="Fira Sans Condensed"/>
              <a:cs typeface="Fira Sans Condensed"/>
              <a:sym typeface="Fira Sans Condensed"/>
            </a:endParaRPr>
          </a:p>
        </p:txBody>
      </p:sp>
      <p:sp>
        <p:nvSpPr>
          <p:cNvPr id="109" name="Google Shape;109;p19"/>
          <p:cNvSpPr txBox="1"/>
          <p:nvPr>
            <p:ph idx="1" type="body"/>
          </p:nvPr>
        </p:nvSpPr>
        <p:spPr>
          <a:xfrm>
            <a:off x="311700" y="1389600"/>
            <a:ext cx="3209700" cy="3179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More blue: closer to -5</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More red: closer to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In this visualization you can see that there are more red spots than blue spots in the oceans.</a:t>
            </a:r>
            <a:endParaRPr sz="1800">
              <a:solidFill>
                <a:schemeClr val="dk1"/>
              </a:solidFill>
              <a:latin typeface="Fira Sans Condensed"/>
              <a:ea typeface="Fira Sans Condensed"/>
              <a:cs typeface="Fira Sans Condensed"/>
              <a:sym typeface="Fira Sans Condensed"/>
            </a:endParaRPr>
          </a:p>
        </p:txBody>
      </p:sp>
      <p:pic>
        <p:nvPicPr>
          <p:cNvPr id="110" name="Google Shape;110;p19"/>
          <p:cNvPicPr preferRelativeResize="0"/>
          <p:nvPr/>
        </p:nvPicPr>
        <p:blipFill>
          <a:blip r:embed="rId3">
            <a:alphaModFix/>
          </a:blip>
          <a:stretch>
            <a:fillRect/>
          </a:stretch>
        </p:blipFill>
        <p:spPr>
          <a:xfrm>
            <a:off x="3889400" y="1389600"/>
            <a:ext cx="4896250" cy="2732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 calcmode="lin" valueType="num">
                                      <p:cBhvr additive="base">
                                        <p:cTn dur="1000"/>
                                        <p:tgtEl>
                                          <p:spTgt spid="10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 calcmode="lin" valueType="num">
                                      <p:cBhvr additive="base">
                                        <p:cTn dur="1000"/>
                                        <p:tgtEl>
                                          <p:spTgt spid="10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 calcmode="lin" valueType="num">
                                      <p:cBhvr additive="base">
                                        <p:cTn dur="1000"/>
                                        <p:tgtEl>
                                          <p:spTgt spid="10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1000"/>
                                        <p:tgtEl>
                                          <p:spTgt spid="1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14" name="Shape 114"/>
        <p:cNvGrpSpPr/>
        <p:nvPr/>
      </p:nvGrpSpPr>
      <p:grpSpPr>
        <a:xfrm>
          <a:off x="0" y="0"/>
          <a:ext cx="0" cy="0"/>
          <a:chOff x="0" y="0"/>
          <a:chExt cx="0" cy="0"/>
        </a:xfrm>
      </p:grpSpPr>
      <p:sp>
        <p:nvSpPr>
          <p:cNvPr id="115" name="Google Shape;115;p2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solidFill>
                  <a:schemeClr val="dk1"/>
                </a:solidFill>
                <a:latin typeface="Fira Sans Condensed"/>
                <a:ea typeface="Fira Sans Condensed"/>
                <a:cs typeface="Fira Sans Condensed"/>
                <a:sym typeface="Fira Sans Condensed"/>
              </a:rPr>
              <a:t>Map 1: December 2002 Code</a:t>
            </a:r>
            <a:endParaRPr/>
          </a:p>
        </p:txBody>
      </p:sp>
      <p:sp>
        <p:nvSpPr>
          <p:cNvPr id="116" name="Google Shape;116;p20"/>
          <p:cNvSpPr txBox="1"/>
          <p:nvPr>
            <p:ph idx="1" type="body"/>
          </p:nvPr>
        </p:nvSpPr>
        <p:spPr>
          <a:xfrm>
            <a:off x="4897175" y="359325"/>
            <a:ext cx="3797400" cy="17757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Library used: csv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When printing first row of data lists, we saw 9998 repeatedly </a:t>
            </a:r>
            <a:endParaRPr sz="1800">
              <a:solidFill>
                <a:schemeClr val="dk1"/>
              </a:solidFill>
              <a:latin typeface="Fira Sans Condensed"/>
              <a:ea typeface="Fira Sans Condensed"/>
              <a:cs typeface="Fira Sans Condensed"/>
              <a:sym typeface="Fira Sans Condensed"/>
            </a:endParaRPr>
          </a:p>
        </p:txBody>
      </p:sp>
      <p:sp>
        <p:nvSpPr>
          <p:cNvPr id="117" name="Google Shape;117;p20"/>
          <p:cNvSpPr txBox="1"/>
          <p:nvPr>
            <p:ph idx="1" type="body"/>
          </p:nvPr>
        </p:nvSpPr>
        <p:spPr>
          <a:xfrm>
            <a:off x="472725" y="2736100"/>
            <a:ext cx="3797400" cy="1666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800">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Minimum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Maximum value: 5 </a:t>
            </a:r>
            <a:endParaRPr sz="1800">
              <a:solidFill>
                <a:schemeClr val="dk1"/>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sz="1800">
              <a:solidFill>
                <a:schemeClr val="dk1"/>
              </a:solidFill>
              <a:latin typeface="Fira Sans Condensed"/>
              <a:ea typeface="Fira Sans Condensed"/>
              <a:cs typeface="Fira Sans Condensed"/>
              <a:sym typeface="Fira Sans Condensed"/>
            </a:endParaRPr>
          </a:p>
        </p:txBody>
      </p:sp>
      <p:pic>
        <p:nvPicPr>
          <p:cNvPr id="118" name="Google Shape;118;p20"/>
          <p:cNvPicPr preferRelativeResize="0"/>
          <p:nvPr/>
        </p:nvPicPr>
        <p:blipFill>
          <a:blip r:embed="rId3">
            <a:alphaModFix/>
          </a:blip>
          <a:stretch>
            <a:fillRect/>
          </a:stretch>
        </p:blipFill>
        <p:spPr>
          <a:xfrm>
            <a:off x="224275" y="140450"/>
            <a:ext cx="4447168" cy="2431300"/>
          </a:xfrm>
          <a:prstGeom prst="rect">
            <a:avLst/>
          </a:prstGeom>
          <a:noFill/>
          <a:ln>
            <a:noFill/>
          </a:ln>
        </p:spPr>
      </p:pic>
      <p:pic>
        <p:nvPicPr>
          <p:cNvPr id="119" name="Google Shape;119;p20"/>
          <p:cNvPicPr preferRelativeResize="0"/>
          <p:nvPr/>
        </p:nvPicPr>
        <p:blipFill>
          <a:blip r:embed="rId4">
            <a:alphaModFix/>
          </a:blip>
          <a:stretch>
            <a:fillRect/>
          </a:stretch>
        </p:blipFill>
        <p:spPr>
          <a:xfrm>
            <a:off x="4479600" y="2643723"/>
            <a:ext cx="4514125" cy="18509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 calcmode="lin" valueType="num">
                                      <p:cBhvr additive="base">
                                        <p:cTn dur="1000"/>
                                        <p:tgtEl>
                                          <p:spTgt spid="11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 calcmode="lin" valueType="num">
                                      <p:cBhvr additive="base">
                                        <p:cTn dur="1000"/>
                                        <p:tgtEl>
                                          <p:spTgt spid="11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 calcmode="lin" valueType="num">
                                      <p:cBhvr additive="base">
                                        <p:cTn dur="1000"/>
                                        <p:tgtEl>
                                          <p:spTgt spid="11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 calcmode="lin" valueType="num">
                                      <p:cBhvr additive="base">
                                        <p:cTn dur="1000"/>
                                        <p:tgtEl>
                                          <p:spTgt spid="11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117">
                                            <p:txEl>
                                              <p:pRg end="2" st="2"/>
                                            </p:txEl>
                                          </p:spTgt>
                                        </p:tgtEl>
                                        <p:attrNameLst>
                                          <p:attrName>style.visibility</p:attrName>
                                        </p:attrNameLst>
                                      </p:cBhvr>
                                      <p:to>
                                        <p:strVal val="visible"/>
                                      </p:to>
                                    </p:set>
                                    <p:anim calcmode="lin" valueType="num">
                                      <p:cBhvr additive="base">
                                        <p:cTn dur="1000"/>
                                        <p:tgtEl>
                                          <p:spTgt spid="11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117">
                                            <p:txEl>
                                              <p:pRg end="3" st="3"/>
                                            </p:txEl>
                                          </p:spTgt>
                                        </p:tgtEl>
                                        <p:attrNameLst>
                                          <p:attrName>style.visibility</p:attrName>
                                        </p:attrNameLst>
                                      </p:cBhvr>
                                      <p:to>
                                        <p:strVal val="visible"/>
                                      </p:to>
                                    </p:set>
                                    <p:anim calcmode="lin" valueType="num">
                                      <p:cBhvr additive="base">
                                        <p:cTn dur="1000"/>
                                        <p:tgtEl>
                                          <p:spTgt spid="117">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123" name="Shape 123"/>
        <p:cNvGrpSpPr/>
        <p:nvPr/>
      </p:nvGrpSpPr>
      <p:grpSpPr>
        <a:xfrm>
          <a:off x="0" y="0"/>
          <a:ext cx="0" cy="0"/>
          <a:chOff x="0" y="0"/>
          <a:chExt cx="0" cy="0"/>
        </a:xfrm>
      </p:grpSpPr>
      <p:sp>
        <p:nvSpPr>
          <p:cNvPr id="124" name="Google Shape;124;p21"/>
          <p:cNvSpPr txBox="1"/>
          <p:nvPr>
            <p:ph type="title"/>
          </p:nvPr>
        </p:nvSpPr>
        <p:spPr>
          <a:xfrm>
            <a:off x="4702050" y="565050"/>
            <a:ext cx="4002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latin typeface="Fira Sans Condensed"/>
                <a:ea typeface="Fira Sans Condensed"/>
                <a:cs typeface="Fira Sans Condensed"/>
                <a:sym typeface="Fira Sans Condensed"/>
              </a:rPr>
              <a:t>Map 2: September 2011 Code</a:t>
            </a:r>
            <a:endParaRPr sz="2500">
              <a:latin typeface="Fira Sans Condensed"/>
              <a:ea typeface="Fira Sans Condensed"/>
              <a:cs typeface="Fira Sans Condensed"/>
              <a:sym typeface="Fira Sans Condensed"/>
            </a:endParaRPr>
          </a:p>
        </p:txBody>
      </p:sp>
      <p:sp>
        <p:nvSpPr>
          <p:cNvPr id="125" name="Google Shape;125;p21"/>
          <p:cNvSpPr txBox="1"/>
          <p:nvPr>
            <p:ph idx="1" type="body"/>
          </p:nvPr>
        </p:nvSpPr>
        <p:spPr>
          <a:xfrm>
            <a:off x="4753375" y="1399050"/>
            <a:ext cx="3951600" cy="158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Minimum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Maximum value: 5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Colors from blue to red </a:t>
            </a:r>
            <a:r>
              <a:rPr lang="en" sz="1800">
                <a:solidFill>
                  <a:schemeClr val="dk1"/>
                </a:solidFill>
                <a:latin typeface="Fira Sans Condensed"/>
                <a:ea typeface="Fira Sans Condensed"/>
                <a:cs typeface="Fira Sans Condensed"/>
                <a:sym typeface="Fira Sans Condensed"/>
              </a:rPr>
              <a:t> </a:t>
            </a:r>
            <a:endParaRPr sz="1800">
              <a:solidFill>
                <a:schemeClr val="dk1"/>
              </a:solidFill>
              <a:latin typeface="Fira Sans Condensed"/>
              <a:ea typeface="Fira Sans Condensed"/>
              <a:cs typeface="Fira Sans Condensed"/>
              <a:sym typeface="Fira Sans Condensed"/>
            </a:endParaRPr>
          </a:p>
          <a:p>
            <a:pPr indent="-342900" lvl="0" marL="457200" rtl="0" algn="l">
              <a:spcBef>
                <a:spcPts val="0"/>
              </a:spcBef>
              <a:spcAft>
                <a:spcPts val="0"/>
              </a:spcAft>
              <a:buClr>
                <a:schemeClr val="dk1"/>
              </a:buClr>
              <a:buSzPts val="1800"/>
              <a:buFont typeface="Fira Sans Condensed"/>
              <a:buChar char="➔"/>
            </a:pPr>
            <a:r>
              <a:rPr lang="en" sz="1800">
                <a:solidFill>
                  <a:schemeClr val="dk1"/>
                </a:solidFill>
                <a:latin typeface="Fira Sans Condensed"/>
                <a:ea typeface="Fira Sans Condensed"/>
                <a:cs typeface="Fira Sans Condensed"/>
                <a:sym typeface="Fira Sans Condensed"/>
              </a:rPr>
              <a:t>Graph type used: color map/grid</a:t>
            </a:r>
            <a:endParaRPr sz="1800">
              <a:solidFill>
                <a:schemeClr val="dk1"/>
              </a:solidFill>
              <a:latin typeface="Fira Sans Condensed"/>
              <a:ea typeface="Fira Sans Condensed"/>
              <a:cs typeface="Fira Sans Condensed"/>
              <a:sym typeface="Fira Sans Condensed"/>
            </a:endParaRPr>
          </a:p>
        </p:txBody>
      </p:sp>
      <p:pic>
        <p:nvPicPr>
          <p:cNvPr id="126" name="Google Shape;126;p21"/>
          <p:cNvPicPr preferRelativeResize="0"/>
          <p:nvPr/>
        </p:nvPicPr>
        <p:blipFill>
          <a:blip r:embed="rId3">
            <a:alphaModFix/>
          </a:blip>
          <a:stretch>
            <a:fillRect/>
          </a:stretch>
        </p:blipFill>
        <p:spPr>
          <a:xfrm>
            <a:off x="645175" y="152400"/>
            <a:ext cx="3308091"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ppt_w</p:attrName>
                                        </p:attrNameLst>
                                      </p:cBhvr>
                                      <p:tavLst>
                                        <p:tav fmla="" tm="0">
                                          <p:val>
                                            <p:strVal val="0"/>
                                          </p:val>
                                        </p:tav>
                                        <p:tav fmla="" tm="100000">
                                          <p:val>
                                            <p:strVal val="#ppt_w"/>
                                          </p:val>
                                        </p:tav>
                                      </p:tavLst>
                                    </p:anim>
                                    <p:anim calcmode="lin" valueType="num">
                                      <p:cBhvr additive="base">
                                        <p:cTn dur="1000"/>
                                        <p:tgtEl>
                                          <p:spTgt spid="124"/>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124"/>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500"/>
                                        <p:tgtEl>
                                          <p:spTgt spid="125">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500"/>
                                        <p:tgtEl>
                                          <p:spTgt spid="125">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500"/>
                                        <p:tgtEl>
                                          <p:spTgt spid="125">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Effect filter="fade" transition="in">
                                      <p:cBhvr>
                                        <p:cTn dur="500"/>
                                        <p:tgtEl>
                                          <p:spTgt spid="12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